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8" r:id="rId3"/>
    <p:sldId id="259" r:id="rId4"/>
    <p:sldId id="295" r:id="rId5"/>
    <p:sldId id="289" r:id="rId6"/>
    <p:sldId id="264" r:id="rId7"/>
    <p:sldId id="265" r:id="rId8"/>
    <p:sldId id="288" r:id="rId9"/>
    <p:sldId id="263" r:id="rId10"/>
    <p:sldId id="297" r:id="rId11"/>
    <p:sldId id="270" r:id="rId12"/>
    <p:sldId id="298" r:id="rId13"/>
    <p:sldId id="309" r:id="rId14"/>
    <p:sldId id="300" r:id="rId15"/>
    <p:sldId id="310" r:id="rId16"/>
    <p:sldId id="301" r:id="rId17"/>
    <p:sldId id="302" r:id="rId18"/>
    <p:sldId id="303" r:id="rId19"/>
    <p:sldId id="311" r:id="rId20"/>
    <p:sldId id="305" r:id="rId21"/>
    <p:sldId id="283" r:id="rId22"/>
    <p:sldId id="306" r:id="rId23"/>
    <p:sldId id="307" r:id="rId24"/>
    <p:sldId id="286" r:id="rId25"/>
    <p:sldId id="308" r:id="rId26"/>
    <p:sldId id="294" r:id="rId27"/>
    <p:sldId id="312"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6"/>
    <a:srgbClr val="006600"/>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198" autoAdjust="0"/>
  </p:normalViewPr>
  <p:slideViewPr>
    <p:cSldViewPr>
      <p:cViewPr varScale="1">
        <p:scale>
          <a:sx n="57" d="100"/>
          <a:sy n="57" d="100"/>
        </p:scale>
        <p:origin x="-316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2012 National Leadership Conference Portland, OR</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8434D31-7585-4383-B020-E89FEE0363A4}" type="datetimeFigureOut">
              <a:rPr lang="en-US" smtClean="0"/>
              <a:pPr/>
              <a:t>4/9/2014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American Tree Farm System</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D83E404-FEDC-4723-9795-D6DB740C125F}" type="slidenum">
              <a:rPr lang="en-US" smtClean="0"/>
              <a:pPr/>
              <a:t>‹#›</a:t>
            </a:fld>
            <a:endParaRPr lang="en-US"/>
          </a:p>
        </p:txBody>
      </p:sp>
    </p:spTree>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2012 National Leadership Conference Portland, OR</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3FAA6E0-4678-44A5-AC0A-A0D8A5E39019}" type="datetimeFigureOut">
              <a:rPr lang="en-US" smtClean="0"/>
              <a:pPr/>
              <a:t>4/9/2014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American Tree Farm System</a:t>
            </a: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109E8BD-E26C-44AD-B727-35675494F09C}" type="slidenum">
              <a:rPr lang="en-US" smtClean="0"/>
              <a:pPr/>
              <a:t>‹#›</a:t>
            </a:fld>
            <a:endParaRPr lang="en-US"/>
          </a:p>
        </p:txBody>
      </p:sp>
    </p:spTree>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youtube.com/watch?v=VyOe5NIaG64&amp;feature=plc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Message:</a:t>
            </a:r>
          </a:p>
          <a:p>
            <a:pPr defTabSz="966612">
              <a:buFont typeface="Arial" pitchFamily="34" charset="0"/>
              <a:buChar char="•"/>
              <a:defRPr/>
            </a:pPr>
            <a:r>
              <a:rPr lang="en-US" sz="1500" dirty="0" smtClean="0"/>
              <a:t> </a:t>
            </a:r>
            <a:r>
              <a:rPr lang="en-US" sz="1300" dirty="0" smtClean="0"/>
              <a:t>ATFS is the largest and oldest sustainable woodland system in America</a:t>
            </a:r>
          </a:p>
          <a:p>
            <a:pPr marL="483306" lvl="1" defTabSz="966612">
              <a:buFont typeface="Arial" pitchFamily="34" charset="0"/>
              <a:buChar char="•"/>
              <a:defRPr/>
            </a:pPr>
            <a:r>
              <a:rPr lang="en-US" sz="1300" dirty="0" smtClean="0"/>
              <a:t> Internationally recognized, meeting third-party certification standards</a:t>
            </a:r>
            <a:endParaRPr lang="en-US" dirty="0" smtClean="0"/>
          </a:p>
          <a:p>
            <a:pPr defTabSz="966612">
              <a:buFont typeface="Arial" pitchFamily="34" charset="0"/>
              <a:buChar char="•"/>
              <a:defRPr/>
            </a:pPr>
            <a:r>
              <a:rPr lang="en-US" sz="1300" dirty="0" smtClean="0"/>
              <a:t> The American Tree Farm System</a:t>
            </a:r>
            <a:r>
              <a:rPr lang="en-US" b="1" dirty="0" smtClean="0"/>
              <a:t>® </a:t>
            </a:r>
            <a:r>
              <a:rPr lang="en-US" sz="1300" dirty="0" smtClean="0"/>
              <a:t>(ATFS) is a program of the American Forest Foundation</a:t>
            </a:r>
          </a:p>
          <a:p>
            <a:pPr defTabSz="966612">
              <a:buFont typeface="Arial" pitchFamily="34" charset="0"/>
              <a:buChar char="•"/>
              <a:defRPr/>
            </a:pPr>
            <a:r>
              <a:rPr lang="en-US" sz="1300" dirty="0" smtClean="0"/>
              <a:t> ATFS works nationwide with local, state and national groups</a:t>
            </a:r>
          </a:p>
          <a:p>
            <a:pPr defTabSz="966612">
              <a:buFont typeface="Arial" pitchFamily="34" charset="0"/>
              <a:buChar char="•"/>
              <a:defRPr/>
            </a:pPr>
            <a:r>
              <a:rPr lang="en-US" sz="1300" dirty="0" smtClean="0"/>
              <a:t> ATFS provides support for America’s family forest owners</a:t>
            </a:r>
          </a:p>
          <a:p>
            <a:pPr defTabSz="966612">
              <a:buFont typeface="Arial" pitchFamily="34" charset="0"/>
              <a:buChar char="•"/>
              <a:defRPr/>
            </a:pPr>
            <a:r>
              <a:rPr lang="en-US" sz="1300" dirty="0" smtClean="0"/>
              <a:t> We give family forest owners the tools they need to manage healthy and sustainable woodlands</a:t>
            </a:r>
          </a:p>
          <a:p>
            <a:pPr defTabSz="966612">
              <a:defRPr/>
            </a:pPr>
            <a:endParaRPr lang="en-US" dirty="0" smtClean="0"/>
          </a:p>
          <a:p>
            <a:pPr defTabSz="966612">
              <a:defRPr/>
            </a:pPr>
            <a:r>
              <a:rPr lang="en-US" dirty="0" smtClean="0"/>
              <a:t>Personalize:</a:t>
            </a:r>
          </a:p>
          <a:p>
            <a:pPr defTabSz="966612">
              <a:buFont typeface="Arial" pitchFamily="34" charset="0"/>
              <a:buChar char="•"/>
              <a:defRPr/>
            </a:pPr>
            <a:r>
              <a:rPr lang="en-US" dirty="0" smtClean="0"/>
              <a:t> Include your name and/or Tree Farm program/state</a:t>
            </a:r>
            <a:r>
              <a:rPr lang="en-US" baseline="0" dirty="0" smtClean="0"/>
              <a:t> under </a:t>
            </a:r>
            <a:r>
              <a:rPr lang="en-US" dirty="0" smtClean="0"/>
              <a:t>“We grow stewardship from the roots”</a:t>
            </a:r>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Our nation’s demand for wood will never go away.  The</a:t>
            </a:r>
            <a:r>
              <a:rPr lang="en-US" baseline="0" dirty="0" smtClean="0"/>
              <a:t> American Tree Farm System is there for you now and for the future – to give you the tools you need in order to carry out your important work on the ground that will protect America’s forest heritage for many generations to come.</a:t>
            </a:r>
          </a:p>
          <a:p>
            <a:endParaRPr lang="en-US" baseline="0" dirty="0" smtClean="0"/>
          </a:p>
          <a:p>
            <a:pPr>
              <a:buFont typeface="Arial" pitchFamily="34" charset="0"/>
              <a:buNone/>
            </a:pPr>
            <a:endParaRPr lang="en-US" baseline="0" dirty="0" smtClean="0"/>
          </a:p>
          <a:p>
            <a:pPr>
              <a:buFont typeface="Arial" pitchFamily="34" charset="0"/>
              <a:buNone/>
            </a:pPr>
            <a:r>
              <a:rPr lang="en-US" baseline="0" dirty="0" smtClean="0"/>
              <a:t>Transition:</a:t>
            </a:r>
          </a:p>
          <a:p>
            <a:pPr>
              <a:buFont typeface="Arial" pitchFamily="34" charset="0"/>
              <a:buNone/>
            </a:pPr>
            <a:r>
              <a:rPr lang="en-US" baseline="0" dirty="0" smtClean="0"/>
              <a:t>Let’s talk about some of the tools ATFS makes available…</a:t>
            </a:r>
          </a:p>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300" dirty="0" smtClean="0"/>
              <a:t>Message:</a:t>
            </a:r>
          </a:p>
          <a:p>
            <a:pPr fontAlgn="base">
              <a:buFont typeface="Arial" pitchFamily="34" charset="0"/>
              <a:buChar char="•"/>
            </a:pPr>
            <a:r>
              <a:rPr lang="en-US" sz="1300" dirty="0" smtClean="0"/>
              <a:t> ATFS is committed to getting Tree Farmers, volunteers and partners the information they need through our various publications – Woodland Magazine, Sightline and Sightline Express Newsletters.</a:t>
            </a:r>
          </a:p>
          <a:p>
            <a:pPr fontAlgn="base">
              <a:buFont typeface="Arial" pitchFamily="34" charset="0"/>
              <a:buChar char="•"/>
            </a:pPr>
            <a:r>
              <a:rPr lang="en-US" sz="1300" dirty="0" smtClean="0"/>
              <a:t> We are not only giving you the tools you need, but we are also giving foresters and volunteers the tools they need to help you carry out your work on the ground.  </a:t>
            </a:r>
          </a:p>
          <a:p>
            <a:pPr fontAlgn="base">
              <a:buFont typeface="Arial" pitchFamily="34" charset="0"/>
              <a:buChar char="•"/>
            </a:pPr>
            <a:r>
              <a:rPr lang="en-US" sz="1300" dirty="0" smtClean="0"/>
              <a:t> These publications offer practical tools, programmatic information, and stories.</a:t>
            </a:r>
          </a:p>
          <a:p>
            <a:pPr fontAlgn="base">
              <a:buFont typeface="Arial" pitchFamily="34" charset="0"/>
              <a:buChar char="•"/>
            </a:pPr>
            <a:r>
              <a:rPr lang="en-US" sz="1300" dirty="0" smtClean="0"/>
              <a:t> These tools are your guide to sustaining family forests, and these publications are constantly improving to meet the needs of Tree Farmers.</a:t>
            </a:r>
          </a:p>
          <a:p>
            <a:pPr fontAlgn="base"/>
            <a:endParaRPr lang="en-US" sz="1300" dirty="0" smtClean="0"/>
          </a:p>
          <a:p>
            <a:pPr fontAlgn="base"/>
            <a:endParaRPr lang="en-US" sz="130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baseline="0" dirty="0" smtClean="0"/>
              <a:t> The American Tree Farm System website is a one-stop shop for educational tools and resources and information about the program.  </a:t>
            </a:r>
          </a:p>
          <a:p>
            <a:pPr>
              <a:buFont typeface="Arial" pitchFamily="34" charset="0"/>
              <a:buChar char="•"/>
            </a:pPr>
            <a:r>
              <a:rPr lang="en-US" baseline="0" dirty="0" smtClean="0"/>
              <a:t> Browse our services directory to find contact information for local resources (foresters, government agencies, etc.), participate in one of our many webinars, learn about our work with Congress on issues facing Tree Farmers, share your Tree Farm story with our broad network, and much more.     </a:t>
            </a:r>
          </a:p>
          <a:p>
            <a:pPr>
              <a:buFont typeface="Arial" pitchFamily="34" charset="0"/>
              <a:buChar char="•"/>
            </a:pPr>
            <a:endParaRPr lang="en-US" baseline="0" dirty="0" smtClean="0"/>
          </a:p>
          <a:p>
            <a:pPr>
              <a:buFont typeface="Arial" pitchFamily="34" charset="0"/>
              <a:buNone/>
            </a:pPr>
            <a:r>
              <a:rPr lang="en-US" baseline="0" dirty="0" smtClean="0"/>
              <a:t>Transition:</a:t>
            </a:r>
          </a:p>
          <a:p>
            <a:pPr>
              <a:buFont typeface="Arial" pitchFamily="34" charset="0"/>
              <a:buChar char="•"/>
            </a:pPr>
            <a:r>
              <a:rPr lang="en-US" baseline="0" dirty="0" smtClean="0"/>
              <a:t> For the woodland owner who understands the value of good stewardship and sustainability, this is a great tool.  However, there are millions of other woodland land owners out there who are at the beginning stages of sustainable forest management.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12</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r>
              <a:rPr lang="en-US" baseline="0" dirty="0" smtClean="0"/>
              <a:t>The My Land Plan website is a tool for woodland owners who are just starting out in their quest for knowledge regarding sustainable forest management.  We have designed this online resource to provide these landowners with a way to learn more about their woods, identify forestry professionals in their community, set goals and begin their legacy of woodland stewardship.</a:t>
            </a:r>
          </a:p>
          <a:p>
            <a:endParaRPr lang="en-US" baseline="0" dirty="0" smtClean="0"/>
          </a:p>
          <a:p>
            <a:endParaRPr lang="en-US" baseline="0" dirty="0" smtClean="0"/>
          </a:p>
          <a:p>
            <a:pPr fontAlgn="base"/>
            <a:r>
              <a:rPr lang="en-US" sz="1300" dirty="0" smtClean="0"/>
              <a:t>Transition:</a:t>
            </a:r>
          </a:p>
          <a:p>
            <a:pPr fontAlgn="base"/>
            <a:r>
              <a:rPr lang="en-US" sz="1300" dirty="0" smtClean="0"/>
              <a:t>Of course, this is only a sample of the tools and resources ATFS has to offer, and we are always developing new tools and thinking </a:t>
            </a:r>
            <a:r>
              <a:rPr lang="en-US" baseline="0" dirty="0" smtClean="0"/>
              <a:t>of new ways to support the work that our Tree Farmers and volunteers do </a:t>
            </a:r>
            <a:r>
              <a:rPr lang="en-US" b="1" baseline="0" dirty="0" smtClean="0"/>
              <a:t>on the ground </a:t>
            </a:r>
            <a:r>
              <a:rPr lang="en-US" baseline="0" dirty="0" smtClean="0"/>
              <a:t>to keep forests healthy and productive.</a:t>
            </a:r>
            <a:endParaRPr lang="en-US" sz="1300" dirty="0" smtClean="0"/>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For</a:t>
            </a:r>
            <a:r>
              <a:rPr lang="en-US" baseline="0" dirty="0" smtClean="0"/>
              <a:t> a Certified Tree Farmer to reach his or her goals, it takes a lot of hard work on the ground.  </a:t>
            </a:r>
          </a:p>
          <a:p>
            <a:pPr>
              <a:buFont typeface="Arial" pitchFamily="34" charset="0"/>
              <a:buChar char="•"/>
            </a:pPr>
            <a:r>
              <a:rPr lang="en-US" baseline="0" dirty="0" smtClean="0"/>
              <a:t> The American Tree Farm System supports a vibrant network of professionals who deliver tools and support the on the ground work that our Tree Farmers do in order to improve forest conservation.  </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Our network core of trained inspecting</a:t>
            </a:r>
            <a:r>
              <a:rPr lang="en-US" baseline="0" dirty="0" smtClean="0"/>
              <a:t>  foresters links you one-on-one with an expert who will guide you in developing your management plan, assist in setting up goals for your property, conduct inspections and become your on-the-ground ally.  </a:t>
            </a:r>
          </a:p>
          <a:p>
            <a:endParaRPr lang="en-US" baseline="0" dirty="0" smtClean="0"/>
          </a:p>
          <a:p>
            <a:r>
              <a:rPr lang="en-US" baseline="0" dirty="0" smtClean="0"/>
              <a:t>Facts:</a:t>
            </a:r>
          </a:p>
          <a:p>
            <a:pPr>
              <a:buFont typeface="Arial" pitchFamily="34" charset="0"/>
              <a:buChar char="•"/>
            </a:pPr>
            <a:r>
              <a:rPr lang="en-US" baseline="0" dirty="0" smtClean="0"/>
              <a:t> Our network of over 4,500 volunteers spread across 42 states, along with our infrastructure of professional foresters, enables woodland owners to meet their on-the-ground stewardship objectives with confidence.</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15</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ATFS state committees and volunteers work locally to provide on-the-ground</a:t>
            </a:r>
            <a:r>
              <a:rPr lang="en-US" baseline="0" dirty="0" smtClean="0"/>
              <a:t> resources that Tree Farmers need in each state.  </a:t>
            </a:r>
          </a:p>
          <a:p>
            <a:pPr>
              <a:buFont typeface="Arial" pitchFamily="34" charset="0"/>
              <a:buChar char="•"/>
            </a:pPr>
            <a:r>
              <a:rPr lang="en-US" baseline="0" dirty="0" smtClean="0"/>
              <a:t> Access to ATFS-supported field days and workshops gives Certified Tree Farmers the educational tools and validation they need to know that they are doing right by their land.  </a:t>
            </a:r>
          </a:p>
          <a:p>
            <a:endParaRPr lang="en-US" baseline="0" dirty="0" smtClean="0"/>
          </a:p>
          <a:p>
            <a:r>
              <a:rPr lang="en-US" baseline="0" dirty="0" smtClean="0"/>
              <a:t>Personalize:</a:t>
            </a:r>
          </a:p>
          <a:p>
            <a:pPr>
              <a:buFont typeface="Arial" pitchFamily="34" charset="0"/>
              <a:buChar char="•"/>
            </a:pPr>
            <a:r>
              <a:rPr lang="en-US" baseline="0" dirty="0" smtClean="0"/>
              <a:t> Mention an upcoming event in your state.</a:t>
            </a:r>
          </a:p>
          <a:p>
            <a:endParaRPr lang="en-US" baseline="0" dirty="0" smtClean="0"/>
          </a:p>
          <a:p>
            <a:r>
              <a:rPr lang="en-US" baseline="0" dirty="0" smtClean="0"/>
              <a:t>Transition:</a:t>
            </a:r>
          </a:p>
          <a:p>
            <a:r>
              <a:rPr lang="en-US" baseline="0" dirty="0" smtClean="0"/>
              <a:t>The </a:t>
            </a:r>
            <a:r>
              <a:rPr lang="en-US" b="1" baseline="0" dirty="0" smtClean="0"/>
              <a:t>future</a:t>
            </a:r>
            <a:r>
              <a:rPr lang="en-US" baseline="0" dirty="0" smtClean="0"/>
              <a:t> of our forest stewardship depends on what we can accomplish on the ground today. </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The</a:t>
            </a:r>
            <a:r>
              <a:rPr lang="en-US" baseline="0" dirty="0" smtClean="0"/>
              <a:t> American Tree Farm System represents the interest of woodland landowners to industry, trade associations, and federal policymakers.  </a:t>
            </a:r>
          </a:p>
          <a:p>
            <a:pPr>
              <a:buFont typeface="Arial" pitchFamily="34" charset="0"/>
              <a:buChar char="•"/>
            </a:pPr>
            <a:r>
              <a:rPr lang="en-US" baseline="0" dirty="0" smtClean="0"/>
              <a:t> We are their voice in Washington, DC advocating for policies that will support today’s network of forest stewards, as well as the next generation.  </a:t>
            </a:r>
          </a:p>
          <a:p>
            <a:pPr>
              <a:buFont typeface="Arial" pitchFamily="34" charset="0"/>
              <a:buChar char="•"/>
            </a:pPr>
            <a:r>
              <a:rPr lang="en-US" baseline="0" dirty="0" smtClean="0"/>
              <a:t> Our Grassroots network is composed of dedicated landowners and volunteers who reach out to their representatives both at home and on Capitol Hill regarding the pressing issues facing private woodland owners.    </a:t>
            </a:r>
          </a:p>
          <a:p>
            <a:endParaRPr lang="en-US" baseline="0" dirty="0" smtClean="0"/>
          </a:p>
          <a:p>
            <a:r>
              <a:rPr lang="en-US" baseline="0" dirty="0" smtClean="0"/>
              <a:t>Personalize:</a:t>
            </a:r>
          </a:p>
          <a:p>
            <a:pPr>
              <a:buFont typeface="Arial" pitchFamily="34" charset="0"/>
              <a:buChar char="•"/>
            </a:pPr>
            <a:r>
              <a:rPr lang="en-US" baseline="0" dirty="0" smtClean="0"/>
              <a:t> Highlight your state’s accomplishments here</a:t>
            </a:r>
          </a:p>
        </p:txBody>
      </p:sp>
      <p:sp>
        <p:nvSpPr>
          <p:cNvPr id="4" name="Slide Number Placeholder 3"/>
          <p:cNvSpPr>
            <a:spLocks noGrp="1"/>
          </p:cNvSpPr>
          <p:nvPr>
            <p:ph type="sldNum" sz="quarter" idx="10"/>
          </p:nvPr>
        </p:nvSpPr>
        <p:spPr/>
        <p:txBody>
          <a:bodyPr/>
          <a:lstStyle/>
          <a:p>
            <a:fld id="{9109E8BD-E26C-44AD-B727-35675494F09C}"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baseline="0" dirty="0" smtClean="0"/>
              <a:t> It doesn’t matter if you are an industry-minded Tree Farmer looking to harvest your product on a regular basis or if you are the owner of a small woodland nature retreat – ATFS works on issues important to all family forest owners.</a:t>
            </a:r>
          </a:p>
          <a:p>
            <a:endParaRPr lang="en-US" baseline="0" dirty="0" smtClean="0"/>
          </a:p>
          <a:p>
            <a:r>
              <a:rPr lang="en-US" baseline="0" dirty="0" smtClean="0"/>
              <a:t>Facts:</a:t>
            </a:r>
          </a:p>
          <a:p>
            <a:pPr>
              <a:buFont typeface="Arial" pitchFamily="34" charset="0"/>
              <a:buChar char="•"/>
            </a:pPr>
            <a:r>
              <a:rPr lang="en-US" baseline="0" dirty="0" smtClean="0"/>
              <a:t> In 2011, </a:t>
            </a:r>
            <a:r>
              <a:rPr lang="en-US" sz="1300" dirty="0" smtClean="0"/>
              <a:t>Secretary Tom </a:t>
            </a:r>
            <a:r>
              <a:rPr lang="en-US" sz="1300" dirty="0" err="1" smtClean="0"/>
              <a:t>Vilsack</a:t>
            </a:r>
            <a:r>
              <a:rPr lang="en-US" sz="1300" dirty="0" smtClean="0"/>
              <a:t> and the U.S. Department of Agriculture (USDA) developed a new green building strategy to promote wood products as an environmentally preferable building material.</a:t>
            </a:r>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Interaction:</a:t>
            </a:r>
          </a:p>
          <a:p>
            <a:r>
              <a:rPr lang="en-US" baseline="0" dirty="0" smtClean="0"/>
              <a:t>Use this slide to garner discussion about the tools and resources you have just discussed.  </a:t>
            </a:r>
          </a:p>
          <a:p>
            <a:endParaRPr lang="en-US" baseline="0" dirty="0" smtClean="0"/>
          </a:p>
          <a:p>
            <a:r>
              <a:rPr lang="en-US" baseline="0" dirty="0" smtClean="0"/>
              <a:t>You may want to use the following prompt:</a:t>
            </a:r>
          </a:p>
          <a:p>
            <a:pPr>
              <a:buFont typeface="Arial" pitchFamily="34" charset="0"/>
              <a:buChar char="•"/>
            </a:pPr>
            <a:r>
              <a:rPr lang="en-US" baseline="0" dirty="0" smtClean="0"/>
              <a:t> We have talked about the tools ATFS has developed for landowners,  our networks of professionals and volunteers working on the ground, as well as the work we are doing in Congress to protect future generations of woodland landowners, but what are some more resources that we can develop or actions that we can take in order to help you develop and sustain well managed forests?  </a:t>
            </a:r>
          </a:p>
          <a:p>
            <a:pPr>
              <a:buFont typeface="Arial" pitchFamily="34" charset="0"/>
              <a:buNone/>
            </a:pPr>
            <a:endParaRPr lang="en-US" baseline="0" dirty="0" smtClean="0"/>
          </a:p>
          <a:p>
            <a:pPr>
              <a:buFont typeface="Arial" pitchFamily="34" charset="0"/>
              <a:buNone/>
            </a:pPr>
            <a:r>
              <a:rPr lang="en-US" baseline="0" dirty="0" smtClean="0"/>
              <a:t>Speaker should record answers and report back to ATFS national office.</a:t>
            </a:r>
          </a:p>
          <a:p>
            <a:pPr>
              <a:buFont typeface="Arial" pitchFamily="34" charset="0"/>
              <a:buNone/>
            </a:pPr>
            <a:endParaRPr lang="en-US" baseline="0" dirty="0" smtClean="0"/>
          </a:p>
          <a:p>
            <a:pPr>
              <a:buFont typeface="Arial" pitchFamily="34" charset="0"/>
              <a:buNone/>
            </a:pPr>
            <a:r>
              <a:rPr lang="en-US" baseline="0" dirty="0" smtClean="0"/>
              <a:t>Transition:</a:t>
            </a:r>
          </a:p>
          <a:p>
            <a:pPr>
              <a:buFont typeface="Arial" pitchFamily="34" charset="0"/>
              <a:buChar char="•"/>
            </a:pPr>
            <a:r>
              <a:rPr lang="en-US" baseline="0" dirty="0" smtClean="0"/>
              <a:t> Thank everyone for their input and let them know that you will share their ideas with the ATFS national office.</a:t>
            </a:r>
          </a:p>
          <a:p>
            <a:pPr>
              <a:buFont typeface="Arial" pitchFamily="34" charset="0"/>
              <a:buChar char="•"/>
            </a:pPr>
            <a:r>
              <a:rPr lang="en-US" baseline="0" dirty="0" smtClean="0"/>
              <a:t> Now let’s talk a little bit more about what’s behind the sign…</a:t>
            </a:r>
          </a:p>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Personalize:</a:t>
            </a:r>
          </a:p>
          <a:p>
            <a:pPr>
              <a:buFont typeface="Arial" pitchFamily="34" charset="0"/>
              <a:buChar char="•"/>
            </a:pPr>
            <a:r>
              <a:rPr lang="en-US" dirty="0" smtClean="0"/>
              <a:t> Insert your own photos, Tree Farm background, etc.</a:t>
            </a:r>
          </a:p>
          <a:p>
            <a:pPr>
              <a:buFont typeface="Arial" pitchFamily="34" charset="0"/>
              <a:buChar char="•"/>
            </a:pPr>
            <a:r>
              <a:rPr lang="en-US" dirty="0" smtClean="0"/>
              <a:t> What makes you the authority to</a:t>
            </a:r>
            <a:r>
              <a:rPr lang="en-US" baseline="0" dirty="0" smtClean="0"/>
              <a:t> speak about ATFS? Why should people listen to you regarding Tree Farm?</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66612">
              <a:defRPr/>
            </a:pPr>
            <a:r>
              <a:rPr lang="en-US" dirty="0" smtClean="0"/>
              <a:t>Message:</a:t>
            </a:r>
          </a:p>
          <a:p>
            <a:pPr defTabSz="966612">
              <a:defRPr/>
            </a:pPr>
            <a:r>
              <a:rPr lang="en-US" dirty="0" smtClean="0"/>
              <a:t>This image isn’t just a logo on a sign that you can post on your Tree Farm.  Being</a:t>
            </a:r>
            <a:r>
              <a:rPr lang="en-US" baseline="0" dirty="0" smtClean="0"/>
              <a:t> a certified Tree Farmer with ATFS offers you the distinction and validation you need to know that you are doing right by your land.  Not just anyone can purchase and post this sign on their property.  </a:t>
            </a:r>
            <a:endParaRPr lang="en-US" dirty="0" smtClean="0"/>
          </a:p>
          <a:p>
            <a:pPr defTabSz="966612">
              <a:defRPr/>
            </a:pPr>
            <a:endParaRPr lang="en-US" dirty="0" smtClean="0"/>
          </a:p>
          <a:p>
            <a:pPr>
              <a:buFont typeface="Arial" pitchFamily="34" charset="0"/>
              <a:buChar char="•"/>
            </a:pPr>
            <a:r>
              <a:rPr lang="en-US" baseline="0" dirty="0" smtClean="0"/>
              <a:t> Distinction</a:t>
            </a:r>
          </a:p>
          <a:p>
            <a:pPr lvl="1">
              <a:buFont typeface="Arial" pitchFamily="34" charset="0"/>
              <a:buChar char="•"/>
            </a:pPr>
            <a:r>
              <a:rPr lang="en-US" baseline="0" dirty="0" smtClean="0"/>
              <a:t> When you become certified with ATFS and post the green and white sign on your property, you distinguish yourself as an ambassador for well-managed private forests and as someone who takes their forest heritage seriously.  This sign symbolizes to your community your commitment to good stewardship.</a:t>
            </a:r>
          </a:p>
          <a:p>
            <a:pPr lvl="1">
              <a:buFont typeface="Arial" pitchFamily="34" charset="0"/>
              <a:buNone/>
            </a:pPr>
            <a:endParaRPr lang="en-US" baseline="0" dirty="0" smtClean="0"/>
          </a:p>
          <a:p>
            <a:pPr>
              <a:buFont typeface="Arial" pitchFamily="34" charset="0"/>
              <a:buChar char="•"/>
            </a:pPr>
            <a:r>
              <a:rPr lang="en-US" baseline="0" dirty="0" smtClean="0"/>
              <a:t> Validation</a:t>
            </a:r>
          </a:p>
          <a:p>
            <a:pPr lvl="1">
              <a:buFont typeface="Arial" pitchFamily="34" charset="0"/>
              <a:buChar char="•"/>
            </a:pPr>
            <a:r>
              <a:rPr lang="en-US" baseline="0" dirty="0" smtClean="0"/>
              <a:t> Our dedicated and network of landowners, volunteers, and professionals work behind the sign to give you the confidence you need to know that you are doing right by your land.  </a:t>
            </a:r>
          </a:p>
          <a:p>
            <a:pPr lvl="1">
              <a:buFont typeface="Arial" pitchFamily="34" charset="0"/>
              <a:buChar char="•"/>
            </a:pPr>
            <a:r>
              <a:rPr lang="en-US" baseline="0" dirty="0" smtClean="0"/>
              <a:t> ATFS certification is internationally recognized and meets third-party standards.</a:t>
            </a:r>
          </a:p>
          <a:p>
            <a:pPr lvl="1">
              <a:buFont typeface="Arial" pitchFamily="34" charset="0"/>
              <a:buNone/>
            </a:pPr>
            <a:endParaRPr lang="en-US" baseline="0" dirty="0" smtClean="0"/>
          </a:p>
          <a:p>
            <a:pPr defTabSz="966612">
              <a:defRPr/>
            </a:pPr>
            <a:r>
              <a:rPr lang="en-US" baseline="0" dirty="0" smtClean="0"/>
              <a:t>Interaction:</a:t>
            </a:r>
          </a:p>
          <a:p>
            <a:pPr defTabSz="966612">
              <a:buFont typeface="Arial" pitchFamily="34" charset="0"/>
              <a:buChar char="•"/>
              <a:defRPr/>
            </a:pPr>
            <a:r>
              <a:rPr lang="en-US" baseline="0" dirty="0" smtClean="0"/>
              <a:t> If you are already a certified Tree Farmer, how do you explain the value of belonging to the American Tree Farm System to someone who doesn’t know anything about ATFS?</a:t>
            </a:r>
          </a:p>
          <a:p>
            <a:pPr defTabSz="966612">
              <a:buFont typeface="Arial" pitchFamily="34" charset="0"/>
              <a:buChar char="•"/>
              <a:defRPr/>
            </a:pPr>
            <a:endParaRPr lang="en-US" baseline="0" dirty="0" smtClean="0"/>
          </a:p>
          <a:p>
            <a:pPr defTabSz="966612">
              <a:buFont typeface="Arial" pitchFamily="34" charset="0"/>
              <a:buNone/>
              <a:defRPr/>
            </a:pPr>
            <a:r>
              <a:rPr lang="en-US" baseline="0" dirty="0" smtClean="0"/>
              <a:t>Personalize:</a:t>
            </a:r>
          </a:p>
          <a:p>
            <a:pPr defTabSz="966612">
              <a:buFont typeface="Arial" pitchFamily="34" charset="0"/>
              <a:buNone/>
              <a:defRPr/>
            </a:pPr>
            <a:r>
              <a:rPr lang="en-US" baseline="0" dirty="0" smtClean="0"/>
              <a:t>You can leave both logos on the screen or delete the one that your state does not use.  If you leave both logos, be prepared to explain the difference.</a:t>
            </a:r>
          </a:p>
          <a:p>
            <a:pPr defTabSz="966612">
              <a:buFont typeface="Arial" pitchFamily="34" charset="0"/>
              <a:buNone/>
              <a:defRPr/>
            </a:pPr>
            <a:endParaRPr lang="en-US" baseline="0" dirty="0" smtClean="0"/>
          </a:p>
          <a:p>
            <a:pPr defTabSz="966612">
              <a:buFont typeface="Arial" pitchFamily="34" charset="0"/>
              <a:buNone/>
              <a:defRPr/>
            </a:pPr>
            <a:r>
              <a:rPr lang="en-US" baseline="0" dirty="0" smtClean="0"/>
              <a:t>You can also use this slide to briefly talk about eligibility requirements.</a:t>
            </a:r>
          </a:p>
          <a:p>
            <a:endParaRPr lang="en-US" dirty="0" smtClean="0"/>
          </a:p>
          <a:p>
            <a:endParaRPr lang="en-US" baseline="0" dirty="0" smtClean="0"/>
          </a:p>
          <a:p>
            <a:pPr>
              <a:buFont typeface="Arial" pitchFamily="34" charset="0"/>
              <a:buChar char="•"/>
            </a:pPr>
            <a:endParaRPr lang="en-US" baseline="0" dirty="0" smtClean="0"/>
          </a:p>
          <a:p>
            <a:pPr lvl="1">
              <a:buFont typeface="Arial" pitchFamily="34" charset="0"/>
              <a:buNone/>
            </a:pPr>
            <a:endParaRPr lang="en-US" baseline="0" dirty="0" smtClean="0"/>
          </a:p>
          <a:p>
            <a:endParaRPr lang="en-US" baseline="0" dirty="0" smtClean="0"/>
          </a:p>
          <a:p>
            <a:r>
              <a:rPr lang="en-US" dirty="0" smtClean="0"/>
              <a:t> </a:t>
            </a:r>
          </a:p>
          <a:p>
            <a:endParaRPr lang="en-US" dirty="0" smtClean="0"/>
          </a:p>
          <a:p>
            <a:endParaRPr lang="en-US" dirty="0" smtClean="0"/>
          </a:p>
          <a:p>
            <a:endParaRPr lang="en-US" dirty="0" smtClean="0"/>
          </a:p>
          <a:p>
            <a:r>
              <a:rPr lang="en-US" dirty="0" smtClean="0"/>
              <a:t>How do our</a:t>
            </a:r>
            <a:r>
              <a:rPr lang="en-US" baseline="0" dirty="0" smtClean="0"/>
              <a:t> tools and resources, our on-the-ground network of professional and volunteer supporters, and our work on Capitol Hill match up with your own values?</a:t>
            </a:r>
          </a:p>
          <a:p>
            <a:endParaRPr lang="en-US" baseline="0" dirty="0" smtClean="0"/>
          </a:p>
          <a:p>
            <a:r>
              <a:rPr lang="en-US" baseline="0" dirty="0" smtClean="0"/>
              <a:t>(Ask audience to reflect on their values and goals and how ATFS can help to achieve them.)</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20</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r>
              <a:rPr lang="en-US" dirty="0" smtClean="0"/>
              <a:t>Let’s talk about some of the next steps</a:t>
            </a:r>
            <a:r>
              <a:rPr lang="en-US" baseline="0" dirty="0" smtClean="0"/>
              <a:t> and opportunities you can take to enhance your experience with the American Tree Farm System.</a:t>
            </a:r>
          </a:p>
          <a:p>
            <a:endParaRPr lang="en-US" baseline="0" dirty="0" smtClean="0"/>
          </a:p>
          <a:p>
            <a:pPr>
              <a:buFont typeface="Arial" pitchFamily="34" charset="0"/>
              <a:buNone/>
            </a:pPr>
            <a:r>
              <a:rPr lang="en-US" baseline="0" dirty="0" smtClean="0"/>
              <a:t>Talking Points:</a:t>
            </a:r>
          </a:p>
          <a:p>
            <a:pPr>
              <a:buFont typeface="Arial" pitchFamily="34" charset="0"/>
              <a:buChar char="•"/>
            </a:pPr>
            <a:r>
              <a:rPr lang="en-US" baseline="0" dirty="0" smtClean="0"/>
              <a:t> Stay Certified</a:t>
            </a:r>
          </a:p>
          <a:p>
            <a:pPr lvl="1">
              <a:buFont typeface="Arial" pitchFamily="34" charset="0"/>
              <a:buChar char="•"/>
            </a:pPr>
            <a:r>
              <a:rPr lang="en-US" baseline="0" dirty="0" smtClean="0"/>
              <a:t> Use the Standards for Certification as a guide to good forest management</a:t>
            </a:r>
          </a:p>
          <a:p>
            <a:pPr lvl="1">
              <a:buFont typeface="Arial" pitchFamily="34" charset="0"/>
              <a:buChar char="•"/>
            </a:pPr>
            <a:r>
              <a:rPr lang="en-US" baseline="0" dirty="0" smtClean="0"/>
              <a:t> Review your management plan annually</a:t>
            </a:r>
            <a:endParaRPr lang="en-US" dirty="0" smtClean="0"/>
          </a:p>
          <a:p>
            <a:pPr defTabSz="966612">
              <a:buFont typeface="Arial" pitchFamily="34" charset="0"/>
              <a:buChar char="•"/>
              <a:defRPr/>
            </a:pPr>
            <a:r>
              <a:rPr lang="en-US" baseline="0" dirty="0" smtClean="0"/>
              <a:t> Share your experiences</a:t>
            </a:r>
          </a:p>
          <a:p>
            <a:pPr marL="483306" lvl="1" defTabSz="966612">
              <a:buFont typeface="Arial" pitchFamily="34" charset="0"/>
              <a:buChar char="•"/>
              <a:defRPr/>
            </a:pPr>
            <a:r>
              <a:rPr lang="en-US" baseline="0" dirty="0" smtClean="0"/>
              <a:t> Ask people to think about how the Estate Tax will affect their family.  If they have a story to share, listen!</a:t>
            </a:r>
          </a:p>
          <a:p>
            <a:endParaRPr lang="en-US" dirty="0" smtClean="0"/>
          </a:p>
          <a:p>
            <a:r>
              <a:rPr lang="en-US" dirty="0" smtClean="0"/>
              <a:t>Personalize:</a:t>
            </a:r>
          </a:p>
          <a:p>
            <a:pPr>
              <a:buFont typeface="Arial" pitchFamily="34" charset="0"/>
              <a:buChar char="•"/>
            </a:pPr>
            <a:r>
              <a:rPr lang="en-US" dirty="0" smtClean="0"/>
              <a:t> Remove this slide if there are no Certified Tree Farmers in your audience.</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21</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r>
              <a:rPr lang="en-US" dirty="0" smtClean="0"/>
              <a:t>Let’s talk about some of the next steps</a:t>
            </a:r>
            <a:r>
              <a:rPr lang="en-US" baseline="0" dirty="0" smtClean="0"/>
              <a:t> and opportunities you can take to enhance your experience with the American Tree Farm System.</a:t>
            </a:r>
            <a:endParaRPr lang="en-US" dirty="0" smtClean="0"/>
          </a:p>
          <a:p>
            <a:endParaRPr lang="en-US" dirty="0" smtClean="0"/>
          </a:p>
          <a:p>
            <a:pPr>
              <a:buFont typeface="Arial" pitchFamily="34" charset="0"/>
              <a:buChar char="•"/>
            </a:pPr>
            <a:r>
              <a:rPr lang="en-US" dirty="0" smtClean="0"/>
              <a:t> When you’re ready and interested, reach out to your state’s committee and get certified.</a:t>
            </a:r>
          </a:p>
          <a:p>
            <a:endParaRPr lang="en-US" dirty="0" smtClean="0"/>
          </a:p>
          <a:p>
            <a:r>
              <a:rPr lang="en-US" dirty="0" smtClean="0"/>
              <a:t>Personalize:</a:t>
            </a:r>
          </a:p>
          <a:p>
            <a:pPr>
              <a:buFont typeface="Arial" pitchFamily="34" charset="0"/>
              <a:buChar char="•"/>
            </a:pPr>
            <a:r>
              <a:rPr lang="en-US" dirty="0" smtClean="0"/>
              <a:t> Remove this slide if there are no interested</a:t>
            </a:r>
            <a:r>
              <a:rPr lang="en-US" baseline="0" dirty="0" smtClean="0"/>
              <a:t> woodland owners </a:t>
            </a:r>
            <a:r>
              <a:rPr lang="en-US" dirty="0" smtClean="0"/>
              <a:t>in your audience.</a:t>
            </a:r>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22</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r>
              <a:rPr lang="en-US" dirty="0" smtClean="0"/>
              <a:t>Let’s talk about some of the next steps</a:t>
            </a:r>
            <a:r>
              <a:rPr lang="en-US" baseline="0" dirty="0" smtClean="0"/>
              <a:t> and opportunities you can take to enhance your experience with the American Tree Farm System.</a:t>
            </a:r>
          </a:p>
          <a:p>
            <a:pPr>
              <a:buFont typeface="Arial" pitchFamily="34" charset="0"/>
              <a:buNone/>
            </a:pPr>
            <a:endParaRPr lang="en-US" dirty="0" smtClean="0"/>
          </a:p>
          <a:p>
            <a:endParaRPr lang="en-US" dirty="0" smtClean="0"/>
          </a:p>
          <a:p>
            <a:endParaRPr lang="en-US" dirty="0" smtClean="0"/>
          </a:p>
          <a:p>
            <a:r>
              <a:rPr lang="en-US" dirty="0" smtClean="0"/>
              <a:t>Personalize:</a:t>
            </a:r>
          </a:p>
          <a:p>
            <a:pPr>
              <a:buFont typeface="Arial" pitchFamily="34" charset="0"/>
              <a:buChar char="•"/>
            </a:pPr>
            <a:r>
              <a:rPr lang="en-US" dirty="0" smtClean="0"/>
              <a:t> Remove this slide if there are no foresters in your audience.</a:t>
            </a:r>
          </a:p>
          <a:p>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23</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One thing that EVERYONE </a:t>
            </a:r>
            <a:r>
              <a:rPr lang="en-US" baseline="0" dirty="0" smtClean="0"/>
              <a:t>can do is make plans to join us for this year’s National Tree Farmer Convention.</a:t>
            </a:r>
          </a:p>
          <a:p>
            <a:pPr>
              <a:buFont typeface="Arial" pitchFamily="34" charset="0"/>
              <a:buChar char="•"/>
            </a:pPr>
            <a:r>
              <a:rPr lang="en-US" baseline="0" dirty="0" smtClean="0"/>
              <a:t> The National Tree Farmer Convention is a great opportunity to come together with other tree farmers, volunteers, and industry professionals from all across the country to network and hear great stories; learn new tools and tips to use as a woodland landowner; and have fun with your own family and the American Tree Farm System network.</a:t>
            </a:r>
          </a:p>
          <a:p>
            <a:endParaRPr lang="en-US" baseline="0" dirty="0" smtClean="0"/>
          </a:p>
          <a:p>
            <a:r>
              <a:rPr lang="en-US" baseline="0" dirty="0" smtClean="0"/>
              <a:t>This year’s convention will be… </a:t>
            </a:r>
          </a:p>
          <a:p>
            <a:endParaRPr lang="en-US" baseline="0" dirty="0" smtClean="0"/>
          </a:p>
          <a:p>
            <a:r>
              <a:rPr lang="en-US" baseline="0" dirty="0" smtClean="0"/>
              <a:t>Personalize:</a:t>
            </a:r>
          </a:p>
          <a:p>
            <a:pPr>
              <a:buFont typeface="Arial" pitchFamily="34" charset="0"/>
              <a:buChar char="•"/>
            </a:pPr>
            <a:r>
              <a:rPr lang="en-US" baseline="0" dirty="0" smtClean="0"/>
              <a:t> Make sure you are advertising this year’s Convention.</a:t>
            </a:r>
          </a:p>
          <a:p>
            <a:pPr>
              <a:buFont typeface="Arial" pitchFamily="34" charset="0"/>
              <a:buChar char="•"/>
            </a:pPr>
            <a:r>
              <a:rPr lang="en-US" baseline="0" dirty="0" smtClean="0"/>
              <a:t> Mention any upcoming field days your state is planning.</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24</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Note to Speaker:</a:t>
            </a:r>
          </a:p>
          <a:p>
            <a:pPr>
              <a:buFont typeface="Arial" pitchFamily="34" charset="0"/>
              <a:buChar char="•"/>
            </a:pPr>
            <a:r>
              <a:rPr lang="en-US" dirty="0" smtClean="0"/>
              <a:t> Don’t end on this slide!  Be sure to end on either the next slide (quote) or</a:t>
            </a:r>
            <a:r>
              <a:rPr lang="en-US" baseline="0" dirty="0" smtClean="0"/>
              <a:t> the video slide (if you have video capabilities).</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25</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defTabSz="966612">
              <a:buFont typeface="Arial" pitchFamily="34" charset="0"/>
              <a:buChar char="•"/>
              <a:defRPr/>
            </a:pPr>
            <a:r>
              <a:rPr lang="en-US" baseline="0" dirty="0" smtClean="0"/>
              <a:t> This is the kind of thing that you will hear every day from Tree Farmers.  </a:t>
            </a:r>
          </a:p>
          <a:p>
            <a:pPr defTabSz="966612">
              <a:buFont typeface="Arial" pitchFamily="34" charset="0"/>
              <a:buChar char="•"/>
              <a:defRPr/>
            </a:pPr>
            <a:r>
              <a:rPr lang="en-US" baseline="0" dirty="0" smtClean="0"/>
              <a:t> Everyone has their own special connection to the land, their own story to tell, and the American Tree Farm System is there to make sure that your story is heard and that everyone understands the value of ATFS.</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26</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r>
              <a:rPr lang="en-US" dirty="0" smtClean="0"/>
              <a:t>Ask</a:t>
            </a:r>
            <a:r>
              <a:rPr lang="en-US" baseline="0" dirty="0" smtClean="0"/>
              <a:t> people to stick around for a video about what ATFS means to landowners.</a:t>
            </a:r>
          </a:p>
          <a:p>
            <a:endParaRPr lang="en-US" baseline="0" dirty="0" smtClean="0"/>
          </a:p>
          <a:p>
            <a:r>
              <a:rPr lang="en-US" baseline="0" dirty="0" smtClean="0"/>
              <a:t>Be sure to test this slide BEFORE your presentation to ensure video playback!!!  If the video doesn’t play, your options are:</a:t>
            </a:r>
          </a:p>
          <a:p>
            <a:pPr marL="228600" indent="-228600">
              <a:buFont typeface="+mj-lt"/>
              <a:buAutoNum type="arabicPeriod"/>
            </a:pPr>
            <a:r>
              <a:rPr lang="en-US" baseline="0" dirty="0" smtClean="0"/>
              <a:t>Contact Sara Anrrich ahead of time to request the DVD.</a:t>
            </a:r>
          </a:p>
          <a:p>
            <a:pPr marL="228600" indent="-228600">
              <a:buFont typeface="+mj-lt"/>
              <a:buAutoNum type="arabicPeriod"/>
            </a:pPr>
            <a:r>
              <a:rPr lang="en-US" baseline="0" dirty="0" smtClean="0"/>
              <a:t>Allow for internet access in your presentation room and show the video directly from the ATFS YouTube page.  Copy/paste this URL into your web browser:  </a:t>
            </a:r>
            <a:r>
              <a:rPr lang="en-US" dirty="0" smtClean="0">
                <a:hlinkClick r:id="rId3"/>
              </a:rPr>
              <a:t>http://www.youtube.com/watch?v=VyOe5NIaG64&amp;feature=plcp</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This presentation is designed to cover these four</a:t>
            </a:r>
            <a:r>
              <a:rPr lang="en-US" baseline="0" dirty="0" smtClean="0"/>
              <a:t> main topics:</a:t>
            </a:r>
          </a:p>
          <a:p>
            <a:pPr lvl="1">
              <a:buFont typeface="Arial" pitchFamily="34" charset="0"/>
              <a:buChar char="•"/>
            </a:pPr>
            <a:r>
              <a:rPr lang="en-US" baseline="0" dirty="0" smtClean="0"/>
              <a:t> Why are family forests important?</a:t>
            </a:r>
          </a:p>
          <a:p>
            <a:pPr lvl="1">
              <a:buFont typeface="Arial" pitchFamily="34" charset="0"/>
              <a:buChar char="•"/>
            </a:pPr>
            <a:r>
              <a:rPr lang="en-US" baseline="0" dirty="0" smtClean="0"/>
              <a:t> What makes ATFS the best way to grow sustainable forests?</a:t>
            </a:r>
          </a:p>
          <a:p>
            <a:pPr lvl="1">
              <a:buFont typeface="Arial" pitchFamily="34" charset="0"/>
              <a:buChar char="•"/>
            </a:pPr>
            <a:r>
              <a:rPr lang="en-US" baseline="0" dirty="0" smtClean="0"/>
              <a:t> What are some of the tools and benefits that ATFS provides?</a:t>
            </a:r>
          </a:p>
          <a:p>
            <a:pPr lvl="1">
              <a:buFont typeface="Arial" pitchFamily="34" charset="0"/>
              <a:buChar char="•"/>
            </a:pPr>
            <a:r>
              <a:rPr lang="en-US" baseline="0" dirty="0" smtClean="0"/>
              <a:t> What are some of the next steps you can take?</a:t>
            </a:r>
          </a:p>
          <a:p>
            <a:pPr>
              <a:buFont typeface="Arial" pitchFamily="34" charset="0"/>
              <a:buChar char="•"/>
            </a:pPr>
            <a:r>
              <a:rPr lang="en-US" baseline="0" dirty="0" smtClean="0"/>
              <a:t> During the presentation, you will be encouraged to share your own story and opinion about your experiences with ATFS</a:t>
            </a:r>
          </a:p>
          <a:p>
            <a:pPr>
              <a:buFont typeface="Arial" pitchFamily="34" charset="0"/>
              <a:buChar char="•"/>
            </a:pPr>
            <a:r>
              <a:rPr lang="en-US" baseline="0" dirty="0" smtClean="0"/>
              <a:t> At the end of the presentation, we will discuss some next steps for you to take and have some time for questions</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Family forest owners own more of America’s forest land than the federal government - </a:t>
            </a:r>
            <a:r>
              <a:rPr lang="en-US" baseline="0" dirty="0" smtClean="0"/>
              <a:t>land that provides communities with an abundance of clean water, fresh air, wildlife habitat and local jobs</a:t>
            </a:r>
            <a:r>
              <a:rPr lang="en-US" dirty="0" smtClean="0"/>
              <a:t>.  </a:t>
            </a:r>
          </a:p>
          <a:p>
            <a:pPr>
              <a:buFont typeface="Arial" pitchFamily="34" charset="0"/>
              <a:buChar char="•"/>
            </a:pPr>
            <a:r>
              <a:rPr lang="en-US" dirty="0" smtClean="0"/>
              <a:t> T</a:t>
            </a:r>
            <a:r>
              <a:rPr lang="en-US" baseline="0" dirty="0" smtClean="0"/>
              <a:t>he responsibility of protecting our natural heritage does not come without its challenges, and ATFS is here to help you manage these challenges in order to create valuable opportunities for wood, water, wildlife and recreation.</a:t>
            </a:r>
            <a:endParaRPr lang="en-US" dirty="0" smtClean="0"/>
          </a:p>
          <a:p>
            <a:endParaRPr lang="en-US" dirty="0" smtClean="0"/>
          </a:p>
          <a:p>
            <a:r>
              <a:rPr lang="en-US" dirty="0" smtClean="0"/>
              <a:t>Facts:</a:t>
            </a:r>
          </a:p>
          <a:p>
            <a:pPr>
              <a:buFont typeface="Arial" pitchFamily="34" charset="0"/>
              <a:buChar char="•"/>
            </a:pPr>
            <a:r>
              <a:rPr lang="en-US" dirty="0" smtClean="0"/>
              <a:t> There are </a:t>
            </a:r>
            <a:r>
              <a:rPr lang="en-US" smtClean="0"/>
              <a:t>approximately </a:t>
            </a:r>
            <a:r>
              <a:rPr lang="en-US" smtClean="0"/>
              <a:t>22 </a:t>
            </a:r>
            <a:r>
              <a:rPr lang="en-US" dirty="0" smtClean="0"/>
              <a:t>million family forest owners in the United States.</a:t>
            </a:r>
          </a:p>
          <a:p>
            <a:pPr>
              <a:buFont typeface="Arial" pitchFamily="34" charset="0"/>
              <a:buChar char="•"/>
            </a:pPr>
            <a:r>
              <a:rPr lang="en-US" baseline="0" dirty="0" smtClean="0"/>
              <a:t> </a:t>
            </a:r>
            <a:r>
              <a:rPr lang="en-US" dirty="0" smtClean="0"/>
              <a:t>These family forest owners are responsible for approximately 35% of America’s forest land.</a:t>
            </a:r>
          </a:p>
          <a:p>
            <a:pPr>
              <a:buFont typeface="Arial" pitchFamily="34" charset="0"/>
              <a:buChar char="•"/>
            </a:pPr>
            <a:r>
              <a:rPr lang="en-US" baseline="0" dirty="0" smtClean="0"/>
              <a:t> </a:t>
            </a:r>
            <a:r>
              <a:rPr lang="en-US" dirty="0" smtClean="0"/>
              <a:t>By comparison, the U.S. government owns approximately 33% of our nation’s forest land.</a:t>
            </a:r>
          </a:p>
          <a:p>
            <a:endParaRPr lang="en-US" dirty="0" smtClean="0"/>
          </a:p>
          <a:p>
            <a:r>
              <a:rPr lang="en-US" dirty="0" smtClean="0"/>
              <a:t>Interaction:</a:t>
            </a:r>
          </a:p>
          <a:p>
            <a:pPr>
              <a:buFont typeface="Arial" pitchFamily="34" charset="0"/>
              <a:buChar char="•"/>
            </a:pPr>
            <a:r>
              <a:rPr lang="en-US" dirty="0" smtClean="0"/>
              <a:t> Ask a trivia question to begin</a:t>
            </a:r>
            <a:r>
              <a:rPr lang="en-US" baseline="0" dirty="0" smtClean="0"/>
              <a:t> the slide.  For example, “Who here can tell us how many family forest owners are in the United States?”</a:t>
            </a:r>
          </a:p>
          <a:p>
            <a:pPr>
              <a:buFont typeface="Arial" pitchFamily="34" charset="0"/>
              <a:buChar char="•"/>
            </a:pPr>
            <a:r>
              <a:rPr lang="en-US" baseline="0" dirty="0" smtClean="0"/>
              <a:t> Ask participants to name some of the challenges they have faced.  Use a flip chart or white board to write down these challenges.  This will transition to the next slide.  For example, “Would anyone here today like to share with the group some of the challenges you have faced and/or overcome as a family forest owner?”</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4</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Factors </a:t>
            </a:r>
            <a:r>
              <a:rPr lang="en-US" baseline="0" dirty="0" smtClean="0"/>
              <a:t>such as increased taxes, natural disasters, invasive species, aging owners and a disconnected younger generation all come together to create a perfect storm of challenges facing family forest owners.  </a:t>
            </a:r>
          </a:p>
          <a:p>
            <a:pPr>
              <a:buFont typeface="Arial" pitchFamily="34" charset="0"/>
              <a:buChar char="•"/>
            </a:pPr>
            <a:r>
              <a:rPr lang="en-US" baseline="0" dirty="0" smtClean="0"/>
              <a:t> The American Tree Farm System strives to provide the tools and resources that you need to meet these challenges head-on today and into the future.     </a:t>
            </a:r>
          </a:p>
          <a:p>
            <a:endParaRPr lang="en-US" baseline="0" dirty="0" smtClean="0"/>
          </a:p>
          <a:p>
            <a:r>
              <a:rPr lang="en-US" baseline="0" dirty="0" smtClean="0"/>
              <a:t>Personalize:</a:t>
            </a:r>
          </a:p>
          <a:p>
            <a:pPr>
              <a:buFont typeface="Arial" pitchFamily="34" charset="0"/>
              <a:buChar char="•"/>
            </a:pPr>
            <a:r>
              <a:rPr lang="en-US" baseline="0" dirty="0" smtClean="0"/>
              <a:t> Reference some of the challenges mentioned in the previous slide.</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Forest</a:t>
            </a:r>
            <a:r>
              <a:rPr lang="en-US" baseline="0" dirty="0" smtClean="0"/>
              <a:t> ownership has many benefits to private landowners (weekend retreat, family heritage, personal income, etc.), but there are so many people out there who do not realize the public benefits that come from family forests.  </a:t>
            </a:r>
          </a:p>
          <a:p>
            <a:pPr>
              <a:buFont typeface="Arial" pitchFamily="34" charset="0"/>
              <a:buChar char="•"/>
            </a:pPr>
            <a:r>
              <a:rPr lang="en-US" baseline="0" dirty="0" smtClean="0"/>
              <a:t> If you care about having clean water in your community, providing habitats for at-risk and native species, and access to local renewable resources, you should care about private forests.  </a:t>
            </a:r>
          </a:p>
          <a:p>
            <a:endParaRPr lang="en-US" baseline="0" dirty="0" smtClean="0"/>
          </a:p>
          <a:p>
            <a:r>
              <a:rPr lang="en-US" baseline="0" dirty="0" smtClean="0"/>
              <a:t>Tips:</a:t>
            </a:r>
          </a:p>
          <a:p>
            <a:pPr>
              <a:buFont typeface="Arial" pitchFamily="34" charset="0"/>
              <a:buChar char="•"/>
            </a:pPr>
            <a:r>
              <a:rPr lang="en-US" baseline="0" dirty="0" smtClean="0"/>
              <a:t> Avoid reading the slide directly.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dirty="0" smtClean="0"/>
              <a:t> Anyone who cares about job creation, especially rural and local jobs, should care about private forests.  </a:t>
            </a:r>
          </a:p>
          <a:p>
            <a:pPr>
              <a:buFont typeface="Arial" pitchFamily="34" charset="0"/>
              <a:buChar char="•"/>
            </a:pPr>
            <a:r>
              <a:rPr lang="en-US" dirty="0" smtClean="0"/>
              <a:t> As a landowner, you are doing your part to</a:t>
            </a:r>
            <a:r>
              <a:rPr lang="en-US" baseline="0" dirty="0" smtClean="0"/>
              <a:t> support millions of forestry-related professionals.</a:t>
            </a:r>
            <a:endParaRPr lang="en-US" dirty="0" smtClean="0"/>
          </a:p>
          <a:p>
            <a:endParaRPr lang="en-US" dirty="0" smtClean="0"/>
          </a:p>
          <a:p>
            <a:r>
              <a:rPr lang="en-US" dirty="0" smtClean="0"/>
              <a:t>Closing Transition:</a:t>
            </a:r>
          </a:p>
          <a:p>
            <a:r>
              <a:rPr lang="en-US" dirty="0" smtClean="0"/>
              <a:t>Private</a:t>
            </a:r>
            <a:r>
              <a:rPr lang="en-US" baseline="0" dirty="0" smtClean="0"/>
              <a:t> forests provide multiple public benefits, but what about you and your legacy?</a:t>
            </a:r>
            <a:endParaRPr lang="en-US"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a:buFont typeface="Arial" pitchFamily="34" charset="0"/>
              <a:buChar char="•"/>
            </a:pPr>
            <a:r>
              <a:rPr lang="en-US" baseline="0" dirty="0" smtClean="0"/>
              <a:t> Exercising good stewardship on your land and designating your woodlands as a “Certified Tree Farm” or a “Certified Family Forest” shows your dedication to good stewardship.  </a:t>
            </a:r>
          </a:p>
          <a:p>
            <a:pPr>
              <a:buFont typeface="Arial" pitchFamily="34" charset="0"/>
              <a:buChar char="•"/>
            </a:pPr>
            <a:r>
              <a:rPr lang="en-US" baseline="0" dirty="0" smtClean="0"/>
              <a:t> As the owner of a Certified Tree Farm, you are setting the tone for future generations of good stewardship.</a:t>
            </a:r>
          </a:p>
          <a:p>
            <a:endParaRPr lang="en-US" baseline="0" dirty="0" smtClean="0"/>
          </a:p>
          <a:p>
            <a:r>
              <a:rPr lang="en-US" baseline="0" dirty="0" smtClean="0"/>
              <a:t>Interaction:</a:t>
            </a:r>
          </a:p>
          <a:p>
            <a:pPr>
              <a:buFont typeface="Arial" pitchFamily="34" charset="0"/>
              <a:buChar char="•"/>
            </a:pPr>
            <a:r>
              <a:rPr lang="en-US" baseline="0" dirty="0" smtClean="0"/>
              <a:t> “Why is your forest important to you?”</a:t>
            </a:r>
          </a:p>
          <a:p>
            <a:pPr>
              <a:buFont typeface="Arial" pitchFamily="34" charset="0"/>
              <a:buChar char="•"/>
            </a:pPr>
            <a:r>
              <a:rPr lang="en-US" baseline="0" dirty="0" smtClean="0"/>
              <a:t> “If you are not a landowner, why is it important to you that ATFS continues to protect forests?”</a:t>
            </a:r>
          </a:p>
          <a:p>
            <a:pPr>
              <a:buFont typeface="Arial" pitchFamily="34" charset="0"/>
              <a:buChar char="•"/>
            </a:pPr>
            <a:r>
              <a:rPr lang="en-US" baseline="0" dirty="0" smtClean="0"/>
              <a:t> If no one answers, offer your own story or “One of the things I hear the most from Tree Farmers is…”</a:t>
            </a:r>
          </a:p>
          <a:p>
            <a:endParaRPr lang="en-US" baseline="0" dirty="0" smtClean="0"/>
          </a:p>
          <a:p>
            <a:r>
              <a:rPr lang="en-US" baseline="0" dirty="0" smtClean="0"/>
              <a:t>Closing Transition:</a:t>
            </a:r>
          </a:p>
          <a:p>
            <a:pPr>
              <a:buFont typeface="Arial" pitchFamily="34" charset="0"/>
              <a:buChar char="•"/>
            </a:pPr>
            <a:r>
              <a:rPr lang="en-US" baseline="0" dirty="0" smtClean="0"/>
              <a:t> Reference some of the suggestions offered for why forests are important</a:t>
            </a:r>
          </a:p>
          <a:p>
            <a:pPr>
              <a:buFont typeface="Arial" pitchFamily="34" charset="0"/>
              <a:buChar char="•"/>
            </a:pPr>
            <a:r>
              <a:rPr lang="en-US" baseline="0" dirty="0" smtClean="0"/>
              <a:t> Ask hypothetically, “What makes the American Tree Farm System the best way to grow stewardship on my land and protect this natural heritage for the future?”  </a:t>
            </a:r>
            <a:endParaRPr lang="en-US" dirty="0"/>
          </a:p>
        </p:txBody>
      </p:sp>
      <p:sp>
        <p:nvSpPr>
          <p:cNvPr id="4" name="Slide Number Placeholder 3"/>
          <p:cNvSpPr>
            <a:spLocks noGrp="1"/>
          </p:cNvSpPr>
          <p:nvPr>
            <p:ph type="sldNum" sz="quarter" idx="10"/>
          </p:nvPr>
        </p:nvSpPr>
        <p:spPr/>
        <p:txBody>
          <a:bodyPr/>
          <a:lstStyle/>
          <a:p>
            <a:fld id="{9109E8BD-E26C-44AD-B727-35675494F09C}"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Message:</a:t>
            </a:r>
          </a:p>
          <a:p>
            <a:pPr defTabSz="966612">
              <a:defRPr/>
            </a:pPr>
            <a:r>
              <a:rPr lang="en-US" baseline="0" dirty="0" smtClean="0"/>
              <a:t>Over the past 70 years, the American Tree Farm System has positioned itself as a strong, vibrant, and well-respected leader in the global forestry arena.  Through the years, ATFS </a:t>
            </a:r>
            <a:r>
              <a:rPr lang="en-US" sz="1300" dirty="0" smtClean="0"/>
              <a:t>has developed its powerful voice in Washington, DC by focusing on the specific needs and challenges that face America’s family forest landowners, and ATFS continues to develop and adapt the tools Tree Farmers need in order to keep their forests healthy and productive.   </a:t>
            </a:r>
            <a:endParaRPr lang="en-US" baseline="0" dirty="0" smtClean="0"/>
          </a:p>
          <a:p>
            <a:endParaRPr lang="en-US" dirty="0" smtClean="0"/>
          </a:p>
          <a:p>
            <a:r>
              <a:rPr lang="en-US" dirty="0" smtClean="0"/>
              <a:t>Facts:</a:t>
            </a:r>
          </a:p>
          <a:p>
            <a:pPr>
              <a:buFont typeface="Arial" pitchFamily="34" charset="0"/>
              <a:buChar char="•"/>
            </a:pPr>
            <a:r>
              <a:rPr lang="en-US" baseline="0" dirty="0" smtClean="0"/>
              <a:t> ATFS is the oldest sustainable woodland system in America.</a:t>
            </a:r>
          </a:p>
          <a:p>
            <a:pPr>
              <a:buFont typeface="Arial" pitchFamily="34" charset="0"/>
              <a:buChar char="•"/>
            </a:pPr>
            <a:r>
              <a:rPr lang="en-US" baseline="0" dirty="0" smtClean="0"/>
              <a:t> On June 12, 1941, the nation’s first Tree Farm was dedicated near Montesano, Washington.  </a:t>
            </a:r>
          </a:p>
          <a:p>
            <a:pPr>
              <a:buFont typeface="Arial" pitchFamily="34" charset="0"/>
              <a:buChar char="•"/>
            </a:pPr>
            <a:r>
              <a:rPr lang="en-US" baseline="0" dirty="0" smtClean="0"/>
              <a:t> Family forest owners in the American Tree Farm System manage nearly 26 million acres.</a:t>
            </a:r>
          </a:p>
          <a:p>
            <a:pPr>
              <a:buFont typeface="Arial" pitchFamily="34" charset="0"/>
              <a:buChar char="•"/>
            </a:pPr>
            <a:endParaRPr lang="en-US" baseline="0" dirty="0" smtClean="0"/>
          </a:p>
          <a:p>
            <a:pPr>
              <a:buFont typeface="Arial" pitchFamily="34" charset="0"/>
              <a:buNone/>
            </a:pPr>
            <a:r>
              <a:rPr lang="en-US" baseline="0" dirty="0" smtClean="0"/>
              <a:t>Tips:</a:t>
            </a:r>
          </a:p>
          <a:p>
            <a:pPr>
              <a:buFont typeface="Arial" pitchFamily="34" charset="0"/>
              <a:buChar char="•"/>
            </a:pPr>
            <a:r>
              <a:rPr lang="en-US" baseline="0" dirty="0" smtClean="0"/>
              <a:t> Use the facts to create a trivia question in order to engage your audience.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109E8BD-E26C-44AD-B727-35675494F09C}"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American Tree Farm System</a:t>
            </a:r>
            <a:endParaRPr lang="en-US"/>
          </a:p>
        </p:txBody>
      </p:sp>
      <p:sp>
        <p:nvSpPr>
          <p:cNvPr id="6" name="Header Placeholder 5"/>
          <p:cNvSpPr>
            <a:spLocks noGrp="1"/>
          </p:cNvSpPr>
          <p:nvPr>
            <p:ph type="hdr" sz="quarter" idx="12"/>
          </p:nvPr>
        </p:nvSpPr>
        <p:spPr/>
        <p:txBody>
          <a:bodyPr/>
          <a:lstStyle/>
          <a:p>
            <a:r>
              <a:rPr lang="en-US" smtClean="0"/>
              <a:t>2012 National Leadership Conference Portland, OR</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7F2BBD-CBD9-4A29-B63A-FDFA0551163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F2BBD-CBD9-4A29-B63A-FDFA0551163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F2BBD-CBD9-4A29-B63A-FDFA0551163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F2BBD-CBD9-4A29-B63A-FDFA0551163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F2BBD-CBD9-4A29-B63A-FDFA0551163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7F2BBD-CBD9-4A29-B63A-FDFA0551163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7F2BBD-CBD9-4A29-B63A-FDFA05511635}" type="datetimeFigureOut">
              <a:rPr lang="en-US" smtClean="0"/>
              <a:pPr/>
              <a:t>4/9/2014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7F2BBD-CBD9-4A29-B63A-FDFA05511635}" type="datetimeFigureOut">
              <a:rPr lang="en-US" smtClean="0"/>
              <a:pPr/>
              <a:t>4/9/2014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F2BBD-CBD9-4A29-B63A-FDFA05511635}" type="datetimeFigureOut">
              <a:rPr lang="en-US" smtClean="0"/>
              <a:pPr/>
              <a:t>4/9/2014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F2BBD-CBD9-4A29-B63A-FDFA0551163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F2BBD-CBD9-4A29-B63A-FDFA0551163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4DD-7428-4509-B71C-7C52C1AF41D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F2BBD-CBD9-4A29-B63A-FDFA05511635}" type="datetimeFigureOut">
              <a:rPr lang="en-US" smtClean="0"/>
              <a:pPr/>
              <a:t>4/9/2014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AF4DD-7428-4509-B71C-7C52C1AF41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www.treefarmsystem.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www.mylandplan.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ylandplan.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treefarmsystem.org/tree-farmer-convention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treefarmsystem.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ideo" Target="file:///\\DC-FS1\Cabinets\Center%20for%20Family%20Forests\VIDEOS\ATFS%20Short%20Version\The%20American%20Tree%20Farm%20System.wmv"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p>
            <a:r>
              <a:rPr lang="en-US" b="1" dirty="0" smtClean="0"/>
              <a:t>American Tree Farm System®</a:t>
            </a:r>
            <a:endParaRPr lang="en-US" b="1" dirty="0"/>
          </a:p>
        </p:txBody>
      </p:sp>
      <p:sp>
        <p:nvSpPr>
          <p:cNvPr id="3" name="Subtitle 2"/>
          <p:cNvSpPr>
            <a:spLocks noGrp="1"/>
          </p:cNvSpPr>
          <p:nvPr>
            <p:ph type="subTitle" idx="1"/>
          </p:nvPr>
        </p:nvSpPr>
        <p:spPr>
          <a:xfrm>
            <a:off x="1295400" y="3505200"/>
            <a:ext cx="6400800" cy="1219200"/>
          </a:xfrm>
        </p:spPr>
        <p:txBody>
          <a:bodyPr/>
          <a:lstStyle/>
          <a:p>
            <a:r>
              <a:rPr lang="en-US" dirty="0" smtClean="0"/>
              <a:t>We grow stewardship from the roots.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F6"/>
        </a:solidFill>
        <a:effectLst/>
      </p:bgPr>
    </p:bg>
    <p:spTree>
      <p:nvGrpSpPr>
        <p:cNvPr id="1" name=""/>
        <p:cNvGrpSpPr/>
        <p:nvPr/>
      </p:nvGrpSpPr>
      <p:grpSpPr>
        <a:xfrm>
          <a:off x="0" y="0"/>
          <a:ext cx="0" cy="0"/>
          <a:chOff x="0" y="0"/>
          <a:chExt cx="0" cy="0"/>
        </a:xfrm>
      </p:grpSpPr>
      <p:pic>
        <p:nvPicPr>
          <p:cNvPr id="10" name="Picture 9" descr="Photo Slide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a:xfrm>
            <a:off x="838200" y="1371600"/>
            <a:ext cx="7543800" cy="4525963"/>
          </a:xfrm>
        </p:spPr>
        <p:txBody>
          <a:bodyPr/>
          <a:lstStyle/>
          <a:p>
            <a:pPr algn="ctr">
              <a:buNone/>
            </a:pPr>
            <a:r>
              <a:rPr lang="en-US" b="1" dirty="0" smtClean="0"/>
              <a:t>Publications</a:t>
            </a:r>
          </a:p>
          <a:p>
            <a:pPr lvl="1">
              <a:buNone/>
            </a:pPr>
            <a:endParaRPr lang="en-US" dirty="0" smtClean="0"/>
          </a:p>
        </p:txBody>
      </p:sp>
      <p:pic>
        <p:nvPicPr>
          <p:cNvPr id="9" name="Picture 8" descr="AFFSightlineNews_Fall11_9-22.ck_img_0.jpg"/>
          <p:cNvPicPr>
            <a:picLocks noChangeAspect="1"/>
          </p:cNvPicPr>
          <p:nvPr/>
        </p:nvPicPr>
        <p:blipFill>
          <a:blip r:embed="rId3" cstate="print"/>
          <a:stretch>
            <a:fillRect/>
          </a:stretch>
        </p:blipFill>
        <p:spPr>
          <a:xfrm>
            <a:off x="4724399" y="1905000"/>
            <a:ext cx="3180043" cy="4114800"/>
          </a:xfrm>
          <a:prstGeom prst="rect">
            <a:avLst/>
          </a:prstGeom>
        </p:spPr>
      </p:pic>
      <p:pic>
        <p:nvPicPr>
          <p:cNvPr id="2050" name="Picture 2" descr="C:\Users\MRawcliffe\Desktop\woodland_magazine_cover.jpg"/>
          <p:cNvPicPr>
            <a:picLocks noChangeAspect="1" noChangeArrowheads="1"/>
          </p:cNvPicPr>
          <p:nvPr/>
        </p:nvPicPr>
        <p:blipFill>
          <a:blip r:embed="rId4" cstate="print"/>
          <a:srcRect/>
          <a:stretch>
            <a:fillRect/>
          </a:stretch>
        </p:blipFill>
        <p:spPr bwMode="auto">
          <a:xfrm>
            <a:off x="1447800" y="1917828"/>
            <a:ext cx="3200400" cy="41178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a:xfrm>
            <a:off x="838200" y="1371600"/>
            <a:ext cx="7543800" cy="4525963"/>
          </a:xfrm>
        </p:spPr>
        <p:txBody>
          <a:bodyPr/>
          <a:lstStyle/>
          <a:p>
            <a:pPr algn="ctr">
              <a:buNone/>
            </a:pPr>
            <a:r>
              <a:rPr lang="en-US" b="1" dirty="0" smtClean="0"/>
              <a:t>American Tree Farm System Website</a:t>
            </a:r>
          </a:p>
          <a:p>
            <a:pPr algn="ctr">
              <a:buNone/>
            </a:pPr>
            <a:r>
              <a:rPr lang="en-US" dirty="0" smtClean="0">
                <a:hlinkClick r:id="rId3"/>
              </a:rPr>
              <a:t>www.treefarmsystem.org</a:t>
            </a:r>
            <a:endParaRPr lang="en-US" dirty="0" smtClean="0"/>
          </a:p>
          <a:p>
            <a:pPr algn="ctr">
              <a:buNone/>
            </a:pPr>
            <a:endParaRPr lang="en-US" dirty="0" smtClean="0"/>
          </a:p>
          <a:p>
            <a:pPr lvl="1">
              <a:buNone/>
            </a:pPr>
            <a:endParaRPr lang="en-US" dirty="0" smtClean="0"/>
          </a:p>
        </p:txBody>
      </p:sp>
      <p:pic>
        <p:nvPicPr>
          <p:cNvPr id="1026" name="Picture 2"/>
          <p:cNvPicPr>
            <a:picLocks noChangeAspect="1" noChangeArrowheads="1"/>
          </p:cNvPicPr>
          <p:nvPr/>
        </p:nvPicPr>
        <p:blipFill>
          <a:blip r:embed="rId4" cstate="print"/>
          <a:srcRect t="6000" b="8000"/>
          <a:stretch>
            <a:fillRect/>
          </a:stretch>
        </p:blipFill>
        <p:spPr bwMode="auto">
          <a:xfrm>
            <a:off x="2209800" y="2514600"/>
            <a:ext cx="47625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a:xfrm>
            <a:off x="838200" y="1371600"/>
            <a:ext cx="7543800" cy="4525963"/>
          </a:xfrm>
        </p:spPr>
        <p:txBody>
          <a:bodyPr/>
          <a:lstStyle/>
          <a:p>
            <a:pPr algn="ctr">
              <a:buNone/>
            </a:pPr>
            <a:r>
              <a:rPr lang="en-US" b="1" dirty="0" smtClean="0"/>
              <a:t>My Land Plan Website</a:t>
            </a:r>
          </a:p>
          <a:p>
            <a:pPr algn="ctr">
              <a:buNone/>
            </a:pPr>
            <a:r>
              <a:rPr lang="en-US" dirty="0" smtClean="0">
                <a:hlinkClick r:id="rId3"/>
              </a:rPr>
              <a:t>www.mylandplan.org</a:t>
            </a:r>
            <a:r>
              <a:rPr lang="en-US" dirty="0" smtClean="0"/>
              <a:t> </a:t>
            </a:r>
          </a:p>
          <a:p>
            <a:pPr algn="ctr">
              <a:buNone/>
            </a:pPr>
            <a:endParaRPr lang="en-US" dirty="0" smtClean="0"/>
          </a:p>
          <a:p>
            <a:pPr lvl="1">
              <a:buNone/>
            </a:pPr>
            <a:endParaRPr lang="en-US" dirty="0" smtClean="0"/>
          </a:p>
        </p:txBody>
      </p:sp>
      <p:pic>
        <p:nvPicPr>
          <p:cNvPr id="3074" name="Picture 2"/>
          <p:cNvPicPr>
            <a:picLocks noChangeAspect="1" noChangeArrowheads="1"/>
          </p:cNvPicPr>
          <p:nvPr/>
        </p:nvPicPr>
        <p:blipFill>
          <a:blip r:embed="rId4" cstate="print"/>
          <a:srcRect/>
          <a:stretch>
            <a:fillRect/>
          </a:stretch>
        </p:blipFill>
        <p:spPr bwMode="auto">
          <a:xfrm>
            <a:off x="2438400" y="2514600"/>
            <a:ext cx="4410075" cy="3806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Ground</a:t>
            </a:r>
            <a:endParaRPr lang="en-US" dirty="0"/>
          </a:p>
        </p:txBody>
      </p:sp>
      <p:pic>
        <p:nvPicPr>
          <p:cNvPr id="5" name="Picture 4" descr="Patrick and Salem.jpg"/>
          <p:cNvPicPr>
            <a:picLocks noChangeAspect="1"/>
          </p:cNvPicPr>
          <p:nvPr/>
        </p:nvPicPr>
        <p:blipFill>
          <a:blip r:embed="rId3" cstate="print"/>
          <a:srcRect r="15909" b="1136"/>
          <a:stretch>
            <a:fillRect/>
          </a:stretch>
        </p:blipFill>
        <p:spPr>
          <a:xfrm>
            <a:off x="5486400" y="1447800"/>
            <a:ext cx="2819400" cy="4419600"/>
          </a:xfrm>
          <a:prstGeom prst="rect">
            <a:avLst/>
          </a:prstGeom>
        </p:spPr>
      </p:pic>
      <p:pic>
        <p:nvPicPr>
          <p:cNvPr id="14" name="Picture 13" descr="FHS4626.jpg"/>
          <p:cNvPicPr>
            <a:picLocks noChangeAspect="1"/>
          </p:cNvPicPr>
          <p:nvPr/>
        </p:nvPicPr>
        <p:blipFill>
          <a:blip r:embed="rId4" cstate="print"/>
          <a:stretch>
            <a:fillRect/>
          </a:stretch>
        </p:blipFill>
        <p:spPr>
          <a:xfrm>
            <a:off x="1219200" y="1447799"/>
            <a:ext cx="4123150" cy="443554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Ground</a:t>
            </a:r>
            <a:endParaRPr lang="en-US" dirty="0"/>
          </a:p>
        </p:txBody>
      </p:sp>
      <p:pic>
        <p:nvPicPr>
          <p:cNvPr id="7" name="Picture 6" descr="13 Oregon Audit.jpg"/>
          <p:cNvPicPr>
            <a:picLocks noChangeAspect="1"/>
          </p:cNvPicPr>
          <p:nvPr/>
        </p:nvPicPr>
        <p:blipFill>
          <a:blip r:embed="rId3" cstate="print"/>
          <a:srcRect t="24444" r="20833"/>
          <a:stretch>
            <a:fillRect/>
          </a:stretch>
        </p:blipFill>
        <p:spPr>
          <a:xfrm>
            <a:off x="1524000" y="1447800"/>
            <a:ext cx="6019800" cy="430890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Ground</a:t>
            </a:r>
            <a:endParaRPr lang="en-US" dirty="0"/>
          </a:p>
        </p:txBody>
      </p:sp>
      <p:pic>
        <p:nvPicPr>
          <p:cNvPr id="3" name="Picture 2" descr="N:\AFF Communications\Photography Library\Tree Farmer Conventions\2010 Burlington VT\DSC03123.JPG"/>
          <p:cNvPicPr>
            <a:picLocks noChangeAspect="1" noChangeArrowheads="1"/>
          </p:cNvPicPr>
          <p:nvPr/>
        </p:nvPicPr>
        <p:blipFill>
          <a:blip r:embed="rId3" cstate="print"/>
          <a:srcRect/>
          <a:stretch>
            <a:fillRect/>
          </a:stretch>
        </p:blipFill>
        <p:spPr bwMode="auto">
          <a:xfrm>
            <a:off x="1371600" y="1447800"/>
            <a:ext cx="6372462" cy="426004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pic>
        <p:nvPicPr>
          <p:cNvPr id="12" name="Picture 11" descr="capitoldomeinside_h.jpg"/>
          <p:cNvPicPr>
            <a:picLocks noChangeAspect="1"/>
          </p:cNvPicPr>
          <p:nvPr/>
        </p:nvPicPr>
        <p:blipFill>
          <a:blip r:embed="rId3" cstate="print"/>
          <a:srcRect l="14141" r="35354"/>
          <a:stretch>
            <a:fillRect/>
          </a:stretch>
        </p:blipFill>
        <p:spPr>
          <a:xfrm>
            <a:off x="4724400" y="1371600"/>
            <a:ext cx="3245967" cy="4284677"/>
          </a:xfrm>
          <a:prstGeom prst="rect">
            <a:avLst/>
          </a:prstGeom>
        </p:spPr>
      </p:pic>
      <p:pic>
        <p:nvPicPr>
          <p:cNvPr id="13" name="Picture 12" descr="69- Learning about Trees.JPG"/>
          <p:cNvPicPr>
            <a:picLocks noChangeAspect="1"/>
          </p:cNvPicPr>
          <p:nvPr/>
        </p:nvPicPr>
        <p:blipFill>
          <a:blip r:embed="rId4" cstate="print"/>
          <a:stretch>
            <a:fillRect/>
          </a:stretch>
        </p:blipFill>
        <p:spPr>
          <a:xfrm>
            <a:off x="1219200" y="1371600"/>
            <a:ext cx="3322553" cy="4267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6" name="Content Placeholder 2"/>
          <p:cNvSpPr>
            <a:spLocks noGrp="1"/>
          </p:cNvSpPr>
          <p:nvPr>
            <p:ph idx="1"/>
          </p:nvPr>
        </p:nvSpPr>
        <p:spPr>
          <a:xfrm>
            <a:off x="1143000" y="1676400"/>
            <a:ext cx="6858000" cy="4525963"/>
          </a:xfrm>
        </p:spPr>
        <p:txBody>
          <a:bodyPr>
            <a:normAutofit/>
          </a:bodyPr>
          <a:lstStyle/>
          <a:p>
            <a:r>
              <a:rPr lang="en-US" dirty="0" smtClean="0"/>
              <a:t>Fix it for Good</a:t>
            </a:r>
          </a:p>
          <a:p>
            <a:pPr lvl="1"/>
            <a:r>
              <a:rPr lang="en-US" dirty="0" smtClean="0"/>
              <a:t>Estate Taxes</a:t>
            </a:r>
          </a:p>
          <a:p>
            <a:r>
              <a:rPr lang="en-US" dirty="0" smtClean="0"/>
              <a:t>Forests in the Farm Bill</a:t>
            </a:r>
          </a:p>
          <a:p>
            <a:r>
              <a:rPr lang="en-US" dirty="0" smtClean="0"/>
              <a:t>Markets</a:t>
            </a:r>
          </a:p>
          <a:p>
            <a:pPr lvl="1"/>
            <a:r>
              <a:rPr lang="en-US" dirty="0" smtClean="0"/>
              <a:t>Wood</a:t>
            </a:r>
          </a:p>
          <a:p>
            <a:pPr lvl="1"/>
            <a:r>
              <a:rPr lang="en-US" dirty="0" smtClean="0"/>
              <a:t>Ecosystems</a:t>
            </a:r>
          </a:p>
          <a:p>
            <a:pPr lvl="1">
              <a:buNone/>
            </a:pPr>
            <a:endParaRPr lang="en-US" dirty="0" smtClean="0"/>
          </a:p>
        </p:txBody>
      </p:sp>
      <p:pic>
        <p:nvPicPr>
          <p:cNvPr id="10" name="Picture 9" descr="DSC02665.JPG"/>
          <p:cNvPicPr>
            <a:picLocks noChangeAspect="1"/>
          </p:cNvPicPr>
          <p:nvPr/>
        </p:nvPicPr>
        <p:blipFill>
          <a:blip r:embed="rId3" cstate="print"/>
          <a:srcRect l="39167" t="25103" b="22613"/>
          <a:stretch>
            <a:fillRect/>
          </a:stretch>
        </p:blipFill>
        <p:spPr>
          <a:xfrm rot="5400000">
            <a:off x="4928991" y="2233809"/>
            <a:ext cx="4419601" cy="254278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hoto Slide 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609600"/>
          </a:xfrm>
        </p:spPr>
        <p:txBody>
          <a:bodyPr>
            <a:noAutofit/>
          </a:bodyPr>
          <a:lstStyle/>
          <a:p>
            <a:r>
              <a:rPr lang="en-US" sz="3000" dirty="0" smtClean="0"/>
              <a:t>2013 National Outstanding Tree Farmer of the Year</a:t>
            </a:r>
            <a:endParaRPr lang="en-US" sz="3000" dirty="0"/>
          </a:p>
        </p:txBody>
      </p:sp>
      <p:sp>
        <p:nvSpPr>
          <p:cNvPr id="5" name="Rectangle 4"/>
          <p:cNvSpPr/>
          <p:nvPr/>
        </p:nvSpPr>
        <p:spPr>
          <a:xfrm>
            <a:off x="228600" y="1219200"/>
            <a:ext cx="3048000" cy="4524315"/>
          </a:xfrm>
          <a:prstGeom prst="rect">
            <a:avLst/>
          </a:prstGeom>
        </p:spPr>
        <p:txBody>
          <a:bodyPr wrap="square">
            <a:spAutoFit/>
          </a:bodyPr>
          <a:lstStyle/>
          <a:p>
            <a:pPr fontAlgn="base"/>
            <a:r>
              <a:rPr lang="en-US" dirty="0" smtClean="0"/>
              <a:t>“It’s been tremendous to be part of the Tree Farm’s growth and evolution,” said </a:t>
            </a:r>
            <a:r>
              <a:rPr lang="en-US" dirty="0" err="1" smtClean="0"/>
              <a:t>Arington’s</a:t>
            </a:r>
            <a:r>
              <a:rPr lang="en-US" dirty="0" smtClean="0"/>
              <a:t> daughter, Lisa.  </a:t>
            </a:r>
          </a:p>
          <a:p>
            <a:pPr fontAlgn="base"/>
            <a:endParaRPr lang="en-US" dirty="0" smtClean="0"/>
          </a:p>
          <a:p>
            <a:pPr fontAlgn="base"/>
            <a:r>
              <a:rPr lang="en-US" dirty="0" smtClean="0"/>
              <a:t>“Dad started something that grew out of a passion he had – respect for the land and the desire to make it better for the future. </a:t>
            </a:r>
          </a:p>
          <a:p>
            <a:pPr fontAlgn="base"/>
            <a:endParaRPr lang="en-US" dirty="0" smtClean="0"/>
          </a:p>
          <a:p>
            <a:pPr fontAlgn="base"/>
            <a:r>
              <a:rPr lang="en-US" dirty="0" smtClean="0"/>
              <a:t>This land ethic is instilled in us and we embrace the responsibility to instill it in our children, the next generation of caretakers.”</a:t>
            </a:r>
          </a:p>
        </p:txBody>
      </p:sp>
      <p:pic>
        <p:nvPicPr>
          <p:cNvPr id="1026" name="Picture 2" descr="C:\Users\MRawcliffe\Desktop\treefarmer_1362.jpg"/>
          <p:cNvPicPr>
            <a:picLocks noChangeAspect="1" noChangeArrowheads="1"/>
          </p:cNvPicPr>
          <p:nvPr/>
        </p:nvPicPr>
        <p:blipFill>
          <a:blip r:embed="rId3" cstate="print"/>
          <a:srcRect/>
          <a:stretch>
            <a:fillRect/>
          </a:stretch>
        </p:blipFill>
        <p:spPr bwMode="auto">
          <a:xfrm>
            <a:off x="3429000" y="1752600"/>
            <a:ext cx="5248035" cy="3505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a:bodyPr>
          <a:lstStyle/>
          <a:p>
            <a:r>
              <a:rPr lang="en-US" dirty="0" smtClean="0"/>
              <a:t>What’s behind the sign?</a:t>
            </a:r>
            <a:endParaRPr lang="en-US" dirty="0"/>
          </a:p>
        </p:txBody>
      </p:sp>
      <p:pic>
        <p:nvPicPr>
          <p:cNvPr id="4" name="Picture 3" descr="TF TM Design created-green-shaded.gif"/>
          <p:cNvPicPr>
            <a:picLocks noChangeAspect="1"/>
          </p:cNvPicPr>
          <p:nvPr/>
        </p:nvPicPr>
        <p:blipFill>
          <a:blip r:embed="rId3" cstate="print"/>
          <a:stretch>
            <a:fillRect/>
          </a:stretch>
        </p:blipFill>
        <p:spPr>
          <a:xfrm>
            <a:off x="609600" y="1752600"/>
            <a:ext cx="3657600" cy="3657600"/>
          </a:xfrm>
          <a:prstGeom prst="rect">
            <a:avLst/>
          </a:prstGeom>
        </p:spPr>
      </p:pic>
      <p:pic>
        <p:nvPicPr>
          <p:cNvPr id="10" name="Picture 9" descr="CFF_ATFS_349.gif"/>
          <p:cNvPicPr>
            <a:picLocks noChangeAspect="1"/>
          </p:cNvPicPr>
          <p:nvPr/>
        </p:nvPicPr>
        <p:blipFill>
          <a:blip r:embed="rId4" cstate="print"/>
          <a:stretch>
            <a:fillRect/>
          </a:stretch>
        </p:blipFill>
        <p:spPr>
          <a:xfrm>
            <a:off x="4572000" y="1719072"/>
            <a:ext cx="3724102" cy="372410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Certified Tree Farmers</a:t>
            </a:r>
            <a:endParaRPr lang="en-US" dirty="0"/>
          </a:p>
        </p:txBody>
      </p:sp>
      <p:sp>
        <p:nvSpPr>
          <p:cNvPr id="3" name="Content Placeholder 2"/>
          <p:cNvSpPr>
            <a:spLocks noGrp="1"/>
          </p:cNvSpPr>
          <p:nvPr>
            <p:ph idx="1"/>
          </p:nvPr>
        </p:nvSpPr>
        <p:spPr>
          <a:xfrm>
            <a:off x="1295400" y="1600200"/>
            <a:ext cx="6477000" cy="4525963"/>
          </a:xfrm>
        </p:spPr>
        <p:txBody>
          <a:bodyPr/>
          <a:lstStyle/>
          <a:p>
            <a:r>
              <a:rPr lang="en-US" dirty="0" smtClean="0"/>
              <a:t>Stay Certified</a:t>
            </a:r>
          </a:p>
          <a:p>
            <a:r>
              <a:rPr lang="en-US" dirty="0" smtClean="0"/>
              <a:t>Know your Tree Farm number</a:t>
            </a:r>
          </a:p>
          <a:p>
            <a:r>
              <a:rPr lang="en-US" dirty="0" smtClean="0"/>
              <a:t>Join our Grassroots network</a:t>
            </a:r>
          </a:p>
          <a:p>
            <a:r>
              <a:rPr lang="en-US" dirty="0" smtClean="0"/>
              <a:t>Thank your Forester</a:t>
            </a:r>
          </a:p>
          <a:p>
            <a:r>
              <a:rPr lang="en-US" dirty="0" smtClean="0"/>
              <a:t>Share your experiences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Interested Woodland Owner</a:t>
            </a:r>
            <a:endParaRPr lang="en-US" dirty="0"/>
          </a:p>
        </p:txBody>
      </p:sp>
      <p:sp>
        <p:nvSpPr>
          <p:cNvPr id="3" name="Content Placeholder 2"/>
          <p:cNvSpPr>
            <a:spLocks noGrp="1"/>
          </p:cNvSpPr>
          <p:nvPr>
            <p:ph idx="1"/>
          </p:nvPr>
        </p:nvSpPr>
        <p:spPr>
          <a:xfrm>
            <a:off x="1295400" y="1600200"/>
            <a:ext cx="6477000" cy="4525963"/>
          </a:xfrm>
        </p:spPr>
        <p:txBody>
          <a:bodyPr/>
          <a:lstStyle/>
          <a:p>
            <a:r>
              <a:rPr lang="en-US" dirty="0" smtClean="0"/>
              <a:t>Visit </a:t>
            </a:r>
            <a:r>
              <a:rPr lang="en-US" dirty="0" smtClean="0">
                <a:hlinkClick r:id="rId3"/>
              </a:rPr>
              <a:t>www.mylandplan.org</a:t>
            </a:r>
            <a:r>
              <a:rPr lang="en-US" dirty="0" smtClean="0"/>
              <a:t> </a:t>
            </a:r>
          </a:p>
          <a:p>
            <a:r>
              <a:rPr lang="en-US" dirty="0" smtClean="0"/>
              <a:t>Talk to your Forester about your values and goals for your land</a:t>
            </a:r>
          </a:p>
          <a:p>
            <a:r>
              <a:rPr lang="en-US" dirty="0" smtClean="0"/>
              <a:t>Reach out to your state’s Tree Farm Committee and get certified</a:t>
            </a:r>
          </a:p>
          <a:p>
            <a:endParaRPr lang="en-US"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Foresters</a:t>
            </a:r>
            <a:endParaRPr lang="en-US" dirty="0"/>
          </a:p>
        </p:txBody>
      </p:sp>
      <p:sp>
        <p:nvSpPr>
          <p:cNvPr id="3" name="Content Placeholder 2"/>
          <p:cNvSpPr>
            <a:spLocks noGrp="1"/>
          </p:cNvSpPr>
          <p:nvPr>
            <p:ph idx="1"/>
          </p:nvPr>
        </p:nvSpPr>
        <p:spPr>
          <a:xfrm>
            <a:off x="1295400" y="1600200"/>
            <a:ext cx="6477000" cy="4525963"/>
          </a:xfrm>
        </p:spPr>
        <p:txBody>
          <a:bodyPr>
            <a:normAutofit/>
          </a:bodyPr>
          <a:lstStyle/>
          <a:p>
            <a:r>
              <a:rPr lang="en-US" dirty="0" smtClean="0"/>
              <a:t>Become an ATFS Inspector and grow your business</a:t>
            </a:r>
          </a:p>
          <a:p>
            <a:r>
              <a:rPr lang="en-US" dirty="0" smtClean="0"/>
              <a:t>Get listed in our Services Directory</a:t>
            </a:r>
          </a:p>
          <a:p>
            <a:r>
              <a:rPr lang="en-US" dirty="0" smtClean="0"/>
              <a:t>Reach out to more landowners through your state’s Tree Farm Committee</a:t>
            </a:r>
          </a:p>
          <a:p>
            <a:r>
              <a:rPr lang="en-US" dirty="0" smtClean="0"/>
              <a:t>Share the benefits and values of ATFS with your community</a:t>
            </a:r>
          </a:p>
          <a:p>
            <a:endParaRPr lang="en-US"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National Tree Farmer Convention</a:t>
            </a:r>
            <a:endParaRPr lang="en-US" dirty="0"/>
          </a:p>
        </p:txBody>
      </p:sp>
      <p:sp>
        <p:nvSpPr>
          <p:cNvPr id="5" name="Content Placeholder 2"/>
          <p:cNvSpPr>
            <a:spLocks noGrp="1"/>
          </p:cNvSpPr>
          <p:nvPr>
            <p:ph idx="1"/>
          </p:nvPr>
        </p:nvSpPr>
        <p:spPr>
          <a:xfrm>
            <a:off x="1752600" y="1981200"/>
            <a:ext cx="5715000" cy="4144963"/>
          </a:xfrm>
        </p:spPr>
        <p:txBody>
          <a:bodyPr>
            <a:normAutofit/>
          </a:bodyPr>
          <a:lstStyle/>
          <a:p>
            <a:pPr algn="ctr">
              <a:buNone/>
            </a:pPr>
            <a:r>
              <a:rPr lang="en-US" sz="4000" b="1" dirty="0" smtClean="0"/>
              <a:t>July 25 – 27, 2013</a:t>
            </a:r>
          </a:p>
          <a:p>
            <a:pPr algn="ctr">
              <a:buNone/>
            </a:pPr>
            <a:r>
              <a:rPr lang="en-US" sz="4000" b="1" dirty="0" smtClean="0"/>
              <a:t>Minneapolis, Minnesota</a:t>
            </a:r>
          </a:p>
          <a:p>
            <a:pPr algn="ctr">
              <a:buNone/>
            </a:pPr>
            <a:endParaRPr lang="en-US" sz="4000" b="1" dirty="0" smtClean="0">
              <a:hlinkClick r:id="rId3"/>
            </a:endParaRPr>
          </a:p>
          <a:p>
            <a:pPr algn="ctr">
              <a:buNone/>
            </a:pPr>
            <a:r>
              <a:rPr lang="en-US" dirty="0" smtClean="0">
                <a:hlinkClick r:id="rId3"/>
              </a:rPr>
              <a:t>www.treefarmsystem.org/</a:t>
            </a:r>
          </a:p>
          <a:p>
            <a:pPr algn="ctr">
              <a:buNone/>
            </a:pPr>
            <a:r>
              <a:rPr lang="en-US" dirty="0" smtClean="0">
                <a:hlinkClick r:id="rId3"/>
              </a:rPr>
              <a:t>tree-farmer-conventions</a:t>
            </a:r>
            <a:endParaRPr lang="en-US" dirty="0" smtClean="0"/>
          </a:p>
          <a:p>
            <a:endParaRPr lang="en-US" dirty="0" smtClean="0"/>
          </a:p>
          <a:p>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a:t>
            </a:r>
            <a:endParaRPr lang="en-US" dirty="0"/>
          </a:p>
        </p:txBody>
      </p:sp>
      <p:sp>
        <p:nvSpPr>
          <p:cNvPr id="3" name="Content Placeholder 2"/>
          <p:cNvSpPr>
            <a:spLocks noGrp="1"/>
          </p:cNvSpPr>
          <p:nvPr>
            <p:ph idx="1"/>
          </p:nvPr>
        </p:nvSpPr>
        <p:spPr>
          <a:xfrm>
            <a:off x="1295400" y="1600200"/>
            <a:ext cx="6477000" cy="4525963"/>
          </a:xfrm>
        </p:spPr>
        <p:txBody>
          <a:bodyPr/>
          <a:lstStyle/>
          <a:p>
            <a:pPr algn="ctr">
              <a:buNone/>
            </a:pPr>
            <a:r>
              <a:rPr lang="en-US" dirty="0" smtClean="0">
                <a:hlinkClick r:id="rId3"/>
              </a:rPr>
              <a:t>www.treefarmsystem.org</a:t>
            </a:r>
            <a:endParaRPr lang="en-US" dirty="0" smtClean="0"/>
          </a:p>
          <a:p>
            <a:pPr algn="ctr">
              <a:buNone/>
            </a:pPr>
            <a:endParaRPr lang="en-US" dirty="0" smtClean="0"/>
          </a:p>
          <a:p>
            <a:pPr algn="ctr">
              <a:buNone/>
            </a:pPr>
            <a:r>
              <a:rPr lang="en-US" dirty="0" smtClean="0"/>
              <a:t>(Your state’s website.)</a:t>
            </a:r>
          </a:p>
          <a:p>
            <a:pPr algn="ctr">
              <a:buNone/>
            </a:pPr>
            <a:endParaRPr lang="en-US" dirty="0" smtClean="0"/>
          </a:p>
          <a:p>
            <a:pPr algn="ctr">
              <a:buNone/>
            </a:pPr>
            <a:r>
              <a:rPr lang="en-US" dirty="0" smtClean="0"/>
              <a:t>(Your name and contact information again.)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629400" cy="3886200"/>
          </a:xfrm>
        </p:spPr>
        <p:txBody>
          <a:bodyPr>
            <a:normAutofit/>
          </a:bodyPr>
          <a:lstStyle/>
          <a:p>
            <a:r>
              <a:rPr lang="en-US" sz="3000" dirty="0" smtClean="0"/>
              <a:t>“We’ve earned that sign by working very hard managing our forest, and we want to show it off.”</a:t>
            </a:r>
            <a:br>
              <a:rPr lang="en-US" sz="3000" dirty="0" smtClean="0"/>
            </a:br>
            <a:r>
              <a:rPr lang="en-US" sz="3000" dirty="0" smtClean="0"/>
              <a:t/>
            </a:r>
            <a:br>
              <a:rPr lang="en-US" sz="3000" dirty="0" smtClean="0"/>
            </a:br>
            <a:r>
              <a:rPr lang="en-US" sz="3000" dirty="0" smtClean="0"/>
              <a:t>-</a:t>
            </a:r>
            <a:r>
              <a:rPr lang="en-US" sz="2000" dirty="0" smtClean="0"/>
              <a:t>Janet </a:t>
            </a:r>
            <a:r>
              <a:rPr lang="en-US" sz="2000" dirty="0" err="1" smtClean="0"/>
              <a:t>Olver</a:t>
            </a:r>
            <a:r>
              <a:rPr lang="en-US" sz="2000" dirty="0" smtClean="0"/>
              <a:t>, Pennsylvania Tree Farmer</a:t>
            </a:r>
            <a:endParaRPr lang="en-US" sz="2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American Tree Farm System.wmv">
            <a:hlinkClick r:id="" action="ppaction://media"/>
          </p:cNvPr>
          <p:cNvPicPr>
            <a:picLocks noRot="1" noChangeAspect="1"/>
          </p:cNvPicPr>
          <p:nvPr>
            <a:videoFile r:link="rId1"/>
          </p:nvPr>
        </p:nvPicPr>
        <p:blipFill>
          <a:blip r:embed="rId4" cstate="print"/>
          <a:stretch>
            <a:fillRect/>
          </a:stretch>
        </p:blipFill>
        <p:spPr>
          <a:xfrm>
            <a:off x="914400" y="685800"/>
            <a:ext cx="7315200" cy="548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914400" y="1447800"/>
            <a:ext cx="3505200" cy="4525963"/>
          </a:xfrm>
        </p:spPr>
        <p:txBody>
          <a:bodyPr/>
          <a:lstStyle/>
          <a:p>
            <a:r>
              <a:rPr lang="en-US" dirty="0" smtClean="0"/>
              <a:t>Importance of Family Forests</a:t>
            </a:r>
          </a:p>
          <a:p>
            <a:r>
              <a:rPr lang="en-US" dirty="0" smtClean="0"/>
              <a:t>Why ATFS?</a:t>
            </a:r>
          </a:p>
          <a:p>
            <a:r>
              <a:rPr lang="en-US" dirty="0" smtClean="0"/>
              <a:t>ATFS Tools and Benefits</a:t>
            </a:r>
          </a:p>
          <a:p>
            <a:r>
              <a:rPr lang="en-US" dirty="0" smtClean="0"/>
              <a:t>Next Steps</a:t>
            </a:r>
            <a:endParaRPr lang="en-US" dirty="0"/>
          </a:p>
        </p:txBody>
      </p:sp>
      <p:pic>
        <p:nvPicPr>
          <p:cNvPr id="7" name="Picture 6" descr="24.09.jpg"/>
          <p:cNvPicPr>
            <a:picLocks noChangeAspect="1"/>
          </p:cNvPicPr>
          <p:nvPr/>
        </p:nvPicPr>
        <p:blipFill>
          <a:blip r:embed="rId3" cstate="print"/>
          <a:stretch>
            <a:fillRect/>
          </a:stretch>
        </p:blipFill>
        <p:spPr>
          <a:xfrm>
            <a:off x="4800600" y="1600200"/>
            <a:ext cx="3276600" cy="4368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fit in?</a:t>
            </a:r>
            <a:endParaRPr lang="en-US" dirty="0"/>
          </a:p>
        </p:txBody>
      </p:sp>
      <p:pic>
        <p:nvPicPr>
          <p:cNvPr id="7" name="Picture 6" descr="47.jpg"/>
          <p:cNvPicPr>
            <a:picLocks noChangeAspect="1"/>
          </p:cNvPicPr>
          <p:nvPr/>
        </p:nvPicPr>
        <p:blipFill>
          <a:blip r:embed="rId3" cstate="print"/>
          <a:stretch>
            <a:fillRect/>
          </a:stretch>
        </p:blipFill>
        <p:spPr>
          <a:xfrm>
            <a:off x="1423147" y="1219200"/>
            <a:ext cx="6425453" cy="49576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Storm</a:t>
            </a:r>
            <a:endParaRPr lang="en-US" dirty="0"/>
          </a:p>
        </p:txBody>
      </p:sp>
      <p:pic>
        <p:nvPicPr>
          <p:cNvPr id="4" name="Content Placeholder 3" descr="AFF_Perfect Storm Graphic_finalCMYK.jpg"/>
          <p:cNvPicPr>
            <a:picLocks noGrp="1" noChangeAspect="1"/>
          </p:cNvPicPr>
          <p:nvPr>
            <p:ph idx="1"/>
          </p:nvPr>
        </p:nvPicPr>
        <p:blipFill>
          <a:blip r:embed="rId3" cstate="email"/>
          <a:srcRect l="16313" t="12300" r="18434" b="13899"/>
          <a:stretch>
            <a:fillRect/>
          </a:stretch>
        </p:blipFill>
        <p:spPr>
          <a:xfrm>
            <a:off x="2057400" y="1447800"/>
            <a:ext cx="5638800" cy="4229100"/>
          </a:xfrm>
        </p:spPr>
      </p:pic>
      <p:sp>
        <p:nvSpPr>
          <p:cNvPr id="5" name="Rectangle 4"/>
          <p:cNvSpPr/>
          <p:nvPr/>
        </p:nvSpPr>
        <p:spPr>
          <a:xfrm rot="3064251">
            <a:off x="2129003" y="4358789"/>
            <a:ext cx="733406" cy="338554"/>
          </a:xfrm>
          <a:prstGeom prst="rect">
            <a:avLst/>
          </a:prstGeom>
          <a:noFill/>
        </p:spPr>
        <p:txBody>
          <a:bodyPr wrap="none" lIns="91440" tIns="45720" rIns="91440" bIns="45720">
            <a:spAutoFit/>
          </a:bodyPr>
          <a:lstStyle/>
          <a:p>
            <a:pPr algn="ctr"/>
            <a:r>
              <a:rPr lang="en-US" sz="1600" b="1" cap="none" spc="0" dirty="0" smtClean="0">
                <a:ln w="12700">
                  <a:noFill/>
                  <a:prstDash val="solid"/>
                </a:ln>
                <a:solidFill>
                  <a:schemeClr val="bg1">
                    <a:lumMod val="50000"/>
                  </a:schemeClr>
                </a:solidFill>
                <a:latin typeface="Arial Narrow" pitchFamily="34" charset="0"/>
              </a:rPr>
              <a:t>TAXES</a:t>
            </a:r>
            <a:endParaRPr lang="en-US" sz="1600" b="1" cap="none" spc="0" dirty="0">
              <a:ln w="12700">
                <a:noFill/>
                <a:prstDash val="solid"/>
              </a:ln>
              <a:solidFill>
                <a:schemeClr val="bg1">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Why is your forest important?</a:t>
            </a:r>
            <a:endParaRPr lang="en-US" dirty="0"/>
          </a:p>
        </p:txBody>
      </p:sp>
      <p:sp>
        <p:nvSpPr>
          <p:cNvPr id="3" name="Content Placeholder 2"/>
          <p:cNvSpPr>
            <a:spLocks noGrp="1"/>
          </p:cNvSpPr>
          <p:nvPr>
            <p:ph idx="1"/>
          </p:nvPr>
        </p:nvSpPr>
        <p:spPr>
          <a:xfrm>
            <a:off x="3733800" y="1295400"/>
            <a:ext cx="5181600" cy="5181600"/>
          </a:xfrm>
        </p:spPr>
        <p:txBody>
          <a:bodyPr/>
          <a:lstStyle/>
          <a:p>
            <a:r>
              <a:rPr lang="en-US" sz="3000" dirty="0" smtClean="0"/>
              <a:t>25% of clean water originates in private forests</a:t>
            </a:r>
          </a:p>
          <a:p>
            <a:pPr>
              <a:buNone/>
            </a:pPr>
            <a:endParaRPr lang="en-US" sz="3000" dirty="0" smtClean="0"/>
          </a:p>
          <a:p>
            <a:r>
              <a:rPr lang="en-US" sz="3000" dirty="0" smtClean="0"/>
              <a:t>60% of all at-risk species rely on private forests</a:t>
            </a:r>
          </a:p>
          <a:p>
            <a:pPr>
              <a:buNone/>
            </a:pPr>
            <a:endParaRPr lang="en-US" sz="3000" dirty="0" smtClean="0"/>
          </a:p>
          <a:p>
            <a:r>
              <a:rPr lang="en-US" sz="3000" dirty="0" smtClean="0"/>
              <a:t>92% of wood and fiber comes from private forests</a:t>
            </a:r>
          </a:p>
          <a:p>
            <a:pPr>
              <a:buNone/>
            </a:pPr>
            <a:endParaRPr lang="en-US" sz="3000" dirty="0" smtClean="0"/>
          </a:p>
          <a:p>
            <a:endParaRPr lang="en-US" dirty="0"/>
          </a:p>
        </p:txBody>
      </p:sp>
      <p:pic>
        <p:nvPicPr>
          <p:cNvPr id="4" name="Content Placeholder 8" descr="Screen shot of search for all Demonstration TF in CFF folders017.jpg"/>
          <p:cNvPicPr>
            <a:picLocks noChangeAspect="1"/>
          </p:cNvPicPr>
          <p:nvPr/>
        </p:nvPicPr>
        <p:blipFill>
          <a:blip r:embed="rId3" cstate="email"/>
          <a:srcRect/>
          <a:stretch>
            <a:fillRect/>
          </a:stretch>
        </p:blipFill>
        <p:spPr>
          <a:xfrm>
            <a:off x="990600" y="1447800"/>
            <a:ext cx="2333625" cy="2390775"/>
          </a:xfrm>
          <a:prstGeom prst="rect">
            <a:avLst/>
          </a:prstGeom>
        </p:spPr>
      </p:pic>
      <p:sp>
        <p:nvSpPr>
          <p:cNvPr id="5" name="TextBox 4"/>
          <p:cNvSpPr txBox="1"/>
          <p:nvPr/>
        </p:nvSpPr>
        <p:spPr>
          <a:xfrm>
            <a:off x="1981200" y="3810000"/>
            <a:ext cx="2362200" cy="246062"/>
          </a:xfrm>
          <a:prstGeom prst="rect">
            <a:avLst/>
          </a:prstGeom>
          <a:noFill/>
        </p:spPr>
        <p:txBody>
          <a:bodyPr>
            <a:spAutoFit/>
          </a:bodyPr>
          <a:lstStyle/>
          <a:p>
            <a:pPr>
              <a:defRPr/>
            </a:pPr>
            <a:r>
              <a:rPr lang="en-US" sz="1000" dirty="0">
                <a:solidFill>
                  <a:schemeClr val="bg1">
                    <a:lumMod val="50000"/>
                  </a:schemeClr>
                </a:solidFill>
              </a:rPr>
              <a:t>Photo by Mike McDowell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4876800" cy="4525963"/>
          </a:xfrm>
        </p:spPr>
        <p:txBody>
          <a:bodyPr>
            <a:normAutofit/>
          </a:bodyPr>
          <a:lstStyle/>
          <a:p>
            <a:r>
              <a:rPr lang="en-US" dirty="0" smtClean="0"/>
              <a:t>2.8 million people nationwide are employed by forestry and related industries.</a:t>
            </a:r>
          </a:p>
          <a:p>
            <a:pPr>
              <a:buNone/>
            </a:pPr>
            <a:endParaRPr lang="en-US" dirty="0" smtClean="0"/>
          </a:p>
          <a:p>
            <a:r>
              <a:rPr lang="en-US" dirty="0" smtClean="0"/>
              <a:t>1,000 acres of private forests supports eight (8) good-paying jobs.</a:t>
            </a:r>
          </a:p>
          <a:p>
            <a:pPr>
              <a:buNone/>
            </a:pPr>
            <a:endParaRPr lang="en-US" dirty="0"/>
          </a:p>
        </p:txBody>
      </p:sp>
      <p:pic>
        <p:nvPicPr>
          <p:cNvPr id="5" name="Picture 5" descr="Logging Truck"/>
          <p:cNvPicPr>
            <a:picLocks noChangeAspect="1" noChangeArrowheads="1"/>
          </p:cNvPicPr>
          <p:nvPr/>
        </p:nvPicPr>
        <p:blipFill>
          <a:blip r:embed="rId3" cstate="email"/>
          <a:srcRect/>
          <a:stretch>
            <a:fillRect/>
          </a:stretch>
        </p:blipFill>
        <p:spPr>
          <a:xfrm>
            <a:off x="5181600" y="1314301"/>
            <a:ext cx="3429673" cy="2571899"/>
          </a:xfrm>
          <a:prstGeom prst="rect">
            <a:avLst/>
          </a:prstGeom>
        </p:spPr>
      </p:pic>
      <p:sp>
        <p:nvSpPr>
          <p:cNvPr id="10" name="Title 1"/>
          <p:cNvSpPr>
            <a:spLocks noGrp="1"/>
          </p:cNvSpPr>
          <p:nvPr>
            <p:ph type="title"/>
          </p:nvPr>
        </p:nvSpPr>
        <p:spPr>
          <a:xfrm>
            <a:off x="457200" y="152400"/>
            <a:ext cx="8229600" cy="1143000"/>
          </a:xfrm>
        </p:spPr>
        <p:txBody>
          <a:bodyPr>
            <a:normAutofit/>
          </a:bodyPr>
          <a:lstStyle/>
          <a:p>
            <a:r>
              <a:rPr lang="en-US" dirty="0" smtClean="0"/>
              <a:t>Why is your forest important?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2438400" cy="4267200"/>
          </a:xfrm>
        </p:spPr>
        <p:txBody>
          <a:bodyPr>
            <a:normAutofit lnSpcReduction="10000"/>
          </a:bodyPr>
          <a:lstStyle/>
          <a:p>
            <a:pPr marL="0">
              <a:buNone/>
            </a:pPr>
            <a:r>
              <a:rPr lang="en-US" sz="2600" i="1" dirty="0" smtClean="0"/>
              <a:t>Trees make fruits and nuts</a:t>
            </a:r>
            <a:br>
              <a:rPr lang="en-US" sz="2600" i="1" dirty="0" smtClean="0"/>
            </a:br>
            <a:r>
              <a:rPr lang="en-US" sz="2600" i="1" dirty="0" smtClean="0"/>
              <a:t>Pretty springtime buds blossom</a:t>
            </a:r>
            <a:br>
              <a:rPr lang="en-US" sz="2600" i="1" dirty="0" smtClean="0"/>
            </a:br>
            <a:r>
              <a:rPr lang="en-US" sz="2600" i="1" dirty="0" smtClean="0"/>
              <a:t>Leaves give food to trees</a:t>
            </a:r>
          </a:p>
          <a:p>
            <a:pPr marL="0">
              <a:buNone/>
            </a:pPr>
            <a:endParaRPr lang="en-US" sz="2600" i="1" dirty="0" smtClean="0"/>
          </a:p>
          <a:p>
            <a:pPr marL="0">
              <a:buNone/>
            </a:pPr>
            <a:r>
              <a:rPr lang="en-US" sz="1800" dirty="0" smtClean="0"/>
              <a:t>Haiku by 1</a:t>
            </a:r>
            <a:r>
              <a:rPr lang="en-US" sz="1800" baseline="30000" dirty="0" smtClean="0"/>
              <a:t>st</a:t>
            </a:r>
            <a:r>
              <a:rPr lang="en-US" sz="1800" dirty="0" smtClean="0"/>
              <a:t> Grade student</a:t>
            </a:r>
          </a:p>
          <a:p>
            <a:pPr marL="0">
              <a:buNone/>
            </a:pPr>
            <a:r>
              <a:rPr lang="en-US" sz="1800" dirty="0" smtClean="0"/>
              <a:t>Richmond, Virginia</a:t>
            </a:r>
            <a:endParaRPr lang="en-US" sz="1800" i="1" dirty="0"/>
          </a:p>
        </p:txBody>
      </p:sp>
      <p:pic>
        <p:nvPicPr>
          <p:cNvPr id="1026" name="Picture 2"/>
          <p:cNvPicPr>
            <a:picLocks noChangeAspect="1" noChangeArrowheads="1"/>
          </p:cNvPicPr>
          <p:nvPr/>
        </p:nvPicPr>
        <p:blipFill>
          <a:blip r:embed="rId3" cstate="email"/>
          <a:srcRect/>
          <a:stretch>
            <a:fillRect/>
          </a:stretch>
        </p:blipFill>
        <p:spPr bwMode="auto">
          <a:xfrm>
            <a:off x="2971800" y="1295400"/>
            <a:ext cx="5791200" cy="3862685"/>
          </a:xfrm>
          <a:prstGeom prst="rect">
            <a:avLst/>
          </a:prstGeom>
          <a:noFill/>
          <a:ln w="9525">
            <a:noFill/>
            <a:miter lim="800000"/>
            <a:headEnd/>
            <a:tailEnd/>
          </a:ln>
        </p:spPr>
      </p:pic>
      <p:sp>
        <p:nvSpPr>
          <p:cNvPr id="10" name="Title 1"/>
          <p:cNvSpPr>
            <a:spLocks noGrp="1"/>
          </p:cNvSpPr>
          <p:nvPr>
            <p:ph type="title"/>
          </p:nvPr>
        </p:nvSpPr>
        <p:spPr>
          <a:xfrm>
            <a:off x="457200" y="152400"/>
            <a:ext cx="8229600" cy="1143000"/>
          </a:xfrm>
        </p:spPr>
        <p:txBody>
          <a:bodyPr>
            <a:normAutofit/>
          </a:bodyPr>
          <a:lstStyle/>
          <a:p>
            <a:r>
              <a:rPr lang="en-US" dirty="0" smtClean="0"/>
              <a:t>Why is your forest important?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CF6"/>
        </a:solidFill>
        <a:effectLst/>
      </p:bgPr>
    </p:bg>
    <p:spTree>
      <p:nvGrpSpPr>
        <p:cNvPr id="1" name=""/>
        <p:cNvGrpSpPr/>
        <p:nvPr/>
      </p:nvGrpSpPr>
      <p:grpSpPr>
        <a:xfrm>
          <a:off x="0" y="0"/>
          <a:ext cx="0" cy="0"/>
          <a:chOff x="0" y="0"/>
          <a:chExt cx="0" cy="0"/>
        </a:xfrm>
      </p:grpSpPr>
      <p:pic>
        <p:nvPicPr>
          <p:cNvPr id="17" name="Picture 16" descr="Photo Slide 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2292</TotalTime>
  <Words>3374</Words>
  <Application>Microsoft Office PowerPoint</Application>
  <PresentationFormat>On-screen Show (4:3)</PresentationFormat>
  <Paragraphs>377</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American Tree Farm System®</vt:lpstr>
      <vt:lpstr>2013 National Outstanding Tree Farmer of the Year</vt:lpstr>
      <vt:lpstr>Agenda</vt:lpstr>
      <vt:lpstr>Where do you fit in?</vt:lpstr>
      <vt:lpstr>Perfect Storm</vt:lpstr>
      <vt:lpstr>Why is your forest important?</vt:lpstr>
      <vt:lpstr>Why is your forest important?</vt:lpstr>
      <vt:lpstr>Why is your forest important?</vt:lpstr>
      <vt:lpstr>Slide 9</vt:lpstr>
      <vt:lpstr>Slide 10</vt:lpstr>
      <vt:lpstr>Tools</vt:lpstr>
      <vt:lpstr>Tools</vt:lpstr>
      <vt:lpstr>Tools</vt:lpstr>
      <vt:lpstr>On the Ground</vt:lpstr>
      <vt:lpstr>On the Ground</vt:lpstr>
      <vt:lpstr>On the Ground</vt:lpstr>
      <vt:lpstr>Future</vt:lpstr>
      <vt:lpstr>Future</vt:lpstr>
      <vt:lpstr>Slide 19</vt:lpstr>
      <vt:lpstr>What’s behind the sign?</vt:lpstr>
      <vt:lpstr>Certified Tree Farmers</vt:lpstr>
      <vt:lpstr>Interested Woodland Owner</vt:lpstr>
      <vt:lpstr>Foresters</vt:lpstr>
      <vt:lpstr>National Tree Farmer Convention</vt:lpstr>
      <vt:lpstr>Questions?</vt:lpstr>
      <vt:lpstr>“We’ve earned that sign by working very hard managing our forest, and we want to show it off.”  -Janet Olver, Pennsylvania Tree Farmer</vt:lpstr>
      <vt:lpstr>Slide 27</vt:lpstr>
    </vt:vector>
  </TitlesOfParts>
  <Company>American Forest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Tree Farm System</dc:title>
  <dc:creator>Rawcliffe, MacKenzie</dc:creator>
  <cp:lastModifiedBy> </cp:lastModifiedBy>
  <cp:revision>246</cp:revision>
  <dcterms:created xsi:type="dcterms:W3CDTF">2011-03-22T14:37:47Z</dcterms:created>
  <dcterms:modified xsi:type="dcterms:W3CDTF">2014-04-09T16:07:20Z</dcterms:modified>
</cp:coreProperties>
</file>