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3" r:id="rId1"/>
  </p:sldMasterIdLst>
  <p:handoutMasterIdLst>
    <p:handoutMasterId r:id="rId11"/>
  </p:handoutMasterIdLst>
  <p:sldIdLst>
    <p:sldId id="284" r:id="rId2"/>
    <p:sldId id="294" r:id="rId3"/>
    <p:sldId id="292" r:id="rId4"/>
    <p:sldId id="293" r:id="rId5"/>
    <p:sldId id="295" r:id="rId6"/>
    <p:sldId id="278" r:id="rId7"/>
    <p:sldId id="279" r:id="rId8"/>
    <p:sldId id="280" r:id="rId9"/>
    <p:sldId id="29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7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244D42-8009-45DB-976A-674D8820A336}" type="doc">
      <dgm:prSet loTypeId="urn:microsoft.com/office/officeart/2005/8/layout/cycle3" loCatId="cycle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9A754149-B2BA-473A-82C3-C07F24FA088F}">
      <dgm:prSet/>
      <dgm:spPr/>
      <dgm:t>
        <a:bodyPr/>
        <a:lstStyle/>
        <a:p>
          <a:pPr rtl="0"/>
          <a:r>
            <a:rPr lang="en-US" dirty="0" smtClean="0"/>
            <a:t>Cash and bank accounts</a:t>
          </a:r>
          <a:endParaRPr lang="en-US" dirty="0"/>
        </a:p>
      </dgm:t>
    </dgm:pt>
    <dgm:pt modelId="{E4CA6795-81D6-4D58-A6FF-4B14AD860247}" type="parTrans" cxnId="{3D550A98-1099-46A5-83F3-27401576ADAC}">
      <dgm:prSet/>
      <dgm:spPr/>
      <dgm:t>
        <a:bodyPr/>
        <a:lstStyle/>
        <a:p>
          <a:endParaRPr lang="en-US"/>
        </a:p>
      </dgm:t>
    </dgm:pt>
    <dgm:pt modelId="{1CA281F2-6D76-4BC8-A64B-F887348A54FE}" type="sibTrans" cxnId="{3D550A98-1099-46A5-83F3-27401576ADAC}">
      <dgm:prSet/>
      <dgm:spPr/>
      <dgm:t>
        <a:bodyPr/>
        <a:lstStyle/>
        <a:p>
          <a:endParaRPr lang="en-US"/>
        </a:p>
      </dgm:t>
    </dgm:pt>
    <dgm:pt modelId="{104BF0CA-C854-4EB7-AB7B-281A12518466}">
      <dgm:prSet/>
      <dgm:spPr/>
      <dgm:t>
        <a:bodyPr/>
        <a:lstStyle/>
        <a:p>
          <a:pPr rtl="0"/>
          <a:r>
            <a:rPr lang="en-US" dirty="0" smtClean="0"/>
            <a:t>Stocks and bonds</a:t>
          </a:r>
          <a:endParaRPr lang="en-US" dirty="0"/>
        </a:p>
      </dgm:t>
    </dgm:pt>
    <dgm:pt modelId="{C38D0376-BC28-418E-8CF0-AE88B62D37AB}" type="parTrans" cxnId="{C2FC3C13-3D91-45E2-A182-9C0732B2B61F}">
      <dgm:prSet/>
      <dgm:spPr/>
      <dgm:t>
        <a:bodyPr/>
        <a:lstStyle/>
        <a:p>
          <a:endParaRPr lang="en-US"/>
        </a:p>
      </dgm:t>
    </dgm:pt>
    <dgm:pt modelId="{7EE925A5-385A-4EC8-8FCA-B68C1F4B28F5}" type="sibTrans" cxnId="{C2FC3C13-3D91-45E2-A182-9C0732B2B61F}">
      <dgm:prSet/>
      <dgm:spPr/>
      <dgm:t>
        <a:bodyPr/>
        <a:lstStyle/>
        <a:p>
          <a:endParaRPr lang="en-US"/>
        </a:p>
      </dgm:t>
    </dgm:pt>
    <dgm:pt modelId="{F134D2CB-E3F2-4D6B-9C2A-5ECAE4066382}">
      <dgm:prSet/>
      <dgm:spPr/>
      <dgm:t>
        <a:bodyPr/>
        <a:lstStyle/>
        <a:p>
          <a:pPr rtl="0"/>
          <a:r>
            <a:rPr lang="en-US" dirty="0" smtClean="0"/>
            <a:t>House &amp; belongings</a:t>
          </a:r>
          <a:endParaRPr lang="en-US" dirty="0"/>
        </a:p>
      </dgm:t>
    </dgm:pt>
    <dgm:pt modelId="{703C53D0-09F6-4AAC-A0E7-88A29E297306}" type="parTrans" cxnId="{558FACC9-4026-4F90-A29D-EC62B44D9E42}">
      <dgm:prSet/>
      <dgm:spPr/>
      <dgm:t>
        <a:bodyPr/>
        <a:lstStyle/>
        <a:p>
          <a:endParaRPr lang="en-US"/>
        </a:p>
      </dgm:t>
    </dgm:pt>
    <dgm:pt modelId="{5F55A2D3-B8D7-438F-9A67-89F24F65B90E}" type="sibTrans" cxnId="{558FACC9-4026-4F90-A29D-EC62B44D9E42}">
      <dgm:prSet/>
      <dgm:spPr/>
      <dgm:t>
        <a:bodyPr/>
        <a:lstStyle/>
        <a:p>
          <a:endParaRPr lang="en-US"/>
        </a:p>
      </dgm:t>
    </dgm:pt>
    <dgm:pt modelId="{16071970-6493-46B2-B915-302B56F32DE3}">
      <dgm:prSet/>
      <dgm:spPr/>
      <dgm:t>
        <a:bodyPr/>
        <a:lstStyle/>
        <a:p>
          <a:pPr rtl="0"/>
          <a:r>
            <a:rPr lang="en-US" dirty="0" smtClean="0"/>
            <a:t>Insurance policies?</a:t>
          </a:r>
          <a:endParaRPr lang="en-US" dirty="0"/>
        </a:p>
      </dgm:t>
    </dgm:pt>
    <dgm:pt modelId="{AAB450AA-DD30-4EC8-8D5F-A18D4AD9C173}" type="parTrans" cxnId="{FCE424D3-5A60-45C8-BB6E-69A32FE28F9A}">
      <dgm:prSet/>
      <dgm:spPr/>
      <dgm:t>
        <a:bodyPr/>
        <a:lstStyle/>
        <a:p>
          <a:endParaRPr lang="en-US"/>
        </a:p>
      </dgm:t>
    </dgm:pt>
    <dgm:pt modelId="{5CD43FEA-A09E-4AA5-857C-883CD1A90D19}" type="sibTrans" cxnId="{FCE424D3-5A60-45C8-BB6E-69A32FE28F9A}">
      <dgm:prSet/>
      <dgm:spPr/>
      <dgm:t>
        <a:bodyPr/>
        <a:lstStyle/>
        <a:p>
          <a:endParaRPr lang="en-US"/>
        </a:p>
      </dgm:t>
    </dgm:pt>
    <dgm:pt modelId="{10938617-9B44-4D65-9C51-6D75199C2BB2}">
      <dgm:prSet/>
      <dgm:spPr/>
      <dgm:t>
        <a:bodyPr/>
        <a:lstStyle/>
        <a:p>
          <a:pPr rtl="0"/>
          <a:r>
            <a:rPr lang="en-US" dirty="0" smtClean="0"/>
            <a:t>Business assets</a:t>
          </a:r>
          <a:endParaRPr lang="en-US" dirty="0"/>
        </a:p>
      </dgm:t>
    </dgm:pt>
    <dgm:pt modelId="{D718AADC-7C0E-45B8-B8F1-422B59F21658}" type="parTrans" cxnId="{EFA27012-FDE6-47A7-9FA6-EAD3EA3FDA9E}">
      <dgm:prSet/>
      <dgm:spPr/>
      <dgm:t>
        <a:bodyPr/>
        <a:lstStyle/>
        <a:p>
          <a:endParaRPr lang="en-US"/>
        </a:p>
      </dgm:t>
    </dgm:pt>
    <dgm:pt modelId="{D2B45C3B-75EA-4A0F-8963-881B448AD93E}" type="sibTrans" cxnId="{EFA27012-FDE6-47A7-9FA6-EAD3EA3FDA9E}">
      <dgm:prSet/>
      <dgm:spPr/>
      <dgm:t>
        <a:bodyPr/>
        <a:lstStyle/>
        <a:p>
          <a:endParaRPr lang="en-US"/>
        </a:p>
      </dgm:t>
    </dgm:pt>
    <dgm:pt modelId="{CE45B91E-3676-43DF-891D-184DF7BCD1DE}">
      <dgm:prSet/>
      <dgm:spPr/>
      <dgm:t>
        <a:bodyPr/>
        <a:lstStyle/>
        <a:p>
          <a:pPr rtl="0"/>
          <a:r>
            <a:rPr lang="en-US" dirty="0" smtClean="0"/>
            <a:t>Land &amp; trees</a:t>
          </a:r>
          <a:endParaRPr lang="en-US" dirty="0"/>
        </a:p>
      </dgm:t>
    </dgm:pt>
    <dgm:pt modelId="{87DD623F-DA01-4287-97B3-A5CC43A8486C}" type="parTrans" cxnId="{702ADF14-ABA1-4330-82E2-D596085A030D}">
      <dgm:prSet/>
      <dgm:spPr/>
      <dgm:t>
        <a:bodyPr/>
        <a:lstStyle/>
        <a:p>
          <a:endParaRPr lang="en-US"/>
        </a:p>
      </dgm:t>
    </dgm:pt>
    <dgm:pt modelId="{4D5EBD9E-7AD8-4F73-8C40-606E09A62E97}" type="sibTrans" cxnId="{702ADF14-ABA1-4330-82E2-D596085A030D}">
      <dgm:prSet/>
      <dgm:spPr/>
      <dgm:t>
        <a:bodyPr/>
        <a:lstStyle/>
        <a:p>
          <a:endParaRPr lang="en-US"/>
        </a:p>
      </dgm:t>
    </dgm:pt>
    <dgm:pt modelId="{F36C38B4-F7D0-463B-A7AE-00B348403FD1}" type="pres">
      <dgm:prSet presAssocID="{2D244D42-8009-45DB-976A-674D8820A33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4059E4-9D17-42F8-A3EB-6EE7E546A8D8}" type="pres">
      <dgm:prSet presAssocID="{2D244D42-8009-45DB-976A-674D8820A336}" presName="cycle" presStyleCnt="0"/>
      <dgm:spPr/>
    </dgm:pt>
    <dgm:pt modelId="{2DAA8AEF-6D6C-4BB2-B7E2-25B36B24DF1C}" type="pres">
      <dgm:prSet presAssocID="{9A754149-B2BA-473A-82C3-C07F24FA088F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EF79A9-A571-40EC-AD46-613FCB9E7791}" type="pres">
      <dgm:prSet presAssocID="{1CA281F2-6D76-4BC8-A64B-F887348A54FE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939EE0A4-35B7-4ED8-A4A1-2FD482AC3237}" type="pres">
      <dgm:prSet presAssocID="{104BF0CA-C854-4EB7-AB7B-281A12518466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1C7E12-6CF4-4403-B2AD-48B6E35141DB}" type="pres">
      <dgm:prSet presAssocID="{F134D2CB-E3F2-4D6B-9C2A-5ECAE4066382}" presName="nodeFollowingNodes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723FDD-071F-4DEE-B12A-CBD9B6896E10}" type="pres">
      <dgm:prSet presAssocID="{16071970-6493-46B2-B915-302B56F32DE3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62C1CD-E2B7-4E68-8B6F-F3F3AF8CA73F}" type="pres">
      <dgm:prSet presAssocID="{10938617-9B44-4D65-9C51-6D75199C2BB2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BCEE89-62EE-474E-89AC-2B843C194978}" type="pres">
      <dgm:prSet presAssocID="{CE45B91E-3676-43DF-891D-184DF7BCD1DE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FC3C13-3D91-45E2-A182-9C0732B2B61F}" srcId="{2D244D42-8009-45DB-976A-674D8820A336}" destId="{104BF0CA-C854-4EB7-AB7B-281A12518466}" srcOrd="1" destOrd="0" parTransId="{C38D0376-BC28-418E-8CF0-AE88B62D37AB}" sibTransId="{7EE925A5-385A-4EC8-8FCA-B68C1F4B28F5}"/>
    <dgm:cxn modelId="{A3229BAA-735B-4441-AB58-EE6587C6035E}" type="presOf" srcId="{1CA281F2-6D76-4BC8-A64B-F887348A54FE}" destId="{8AEF79A9-A571-40EC-AD46-613FCB9E7791}" srcOrd="0" destOrd="0" presId="urn:microsoft.com/office/officeart/2005/8/layout/cycle3"/>
    <dgm:cxn modelId="{EFA27012-FDE6-47A7-9FA6-EAD3EA3FDA9E}" srcId="{2D244D42-8009-45DB-976A-674D8820A336}" destId="{10938617-9B44-4D65-9C51-6D75199C2BB2}" srcOrd="4" destOrd="0" parTransId="{D718AADC-7C0E-45B8-B8F1-422B59F21658}" sibTransId="{D2B45C3B-75EA-4A0F-8963-881B448AD93E}"/>
    <dgm:cxn modelId="{9CD6E4F8-B297-4F85-B34C-516091EDCCA3}" type="presOf" srcId="{CE45B91E-3676-43DF-891D-184DF7BCD1DE}" destId="{59BCEE89-62EE-474E-89AC-2B843C194978}" srcOrd="0" destOrd="0" presId="urn:microsoft.com/office/officeart/2005/8/layout/cycle3"/>
    <dgm:cxn modelId="{CCCBC42D-2A43-4D79-A6DE-12073E68DA54}" type="presOf" srcId="{2D244D42-8009-45DB-976A-674D8820A336}" destId="{F36C38B4-F7D0-463B-A7AE-00B348403FD1}" srcOrd="0" destOrd="0" presId="urn:microsoft.com/office/officeart/2005/8/layout/cycle3"/>
    <dgm:cxn modelId="{90E25CBA-67E3-4BBF-BC7C-6BDB18162138}" type="presOf" srcId="{F134D2CB-E3F2-4D6B-9C2A-5ECAE4066382}" destId="{511C7E12-6CF4-4403-B2AD-48B6E35141DB}" srcOrd="0" destOrd="0" presId="urn:microsoft.com/office/officeart/2005/8/layout/cycle3"/>
    <dgm:cxn modelId="{09D88D30-ACBC-4B42-8561-DDC318CFC059}" type="presOf" srcId="{9A754149-B2BA-473A-82C3-C07F24FA088F}" destId="{2DAA8AEF-6D6C-4BB2-B7E2-25B36B24DF1C}" srcOrd="0" destOrd="0" presId="urn:microsoft.com/office/officeart/2005/8/layout/cycle3"/>
    <dgm:cxn modelId="{3849A70B-ED27-4EE4-BF35-37DE279ED307}" type="presOf" srcId="{10938617-9B44-4D65-9C51-6D75199C2BB2}" destId="{C262C1CD-E2B7-4E68-8B6F-F3F3AF8CA73F}" srcOrd="0" destOrd="0" presId="urn:microsoft.com/office/officeart/2005/8/layout/cycle3"/>
    <dgm:cxn modelId="{3D550A98-1099-46A5-83F3-27401576ADAC}" srcId="{2D244D42-8009-45DB-976A-674D8820A336}" destId="{9A754149-B2BA-473A-82C3-C07F24FA088F}" srcOrd="0" destOrd="0" parTransId="{E4CA6795-81D6-4D58-A6FF-4B14AD860247}" sibTransId="{1CA281F2-6D76-4BC8-A64B-F887348A54FE}"/>
    <dgm:cxn modelId="{CCE82C86-1DA1-4453-AD94-3BB4FE4F20E3}" type="presOf" srcId="{16071970-6493-46B2-B915-302B56F32DE3}" destId="{69723FDD-071F-4DEE-B12A-CBD9B6896E10}" srcOrd="0" destOrd="0" presId="urn:microsoft.com/office/officeart/2005/8/layout/cycle3"/>
    <dgm:cxn modelId="{702ADF14-ABA1-4330-82E2-D596085A030D}" srcId="{2D244D42-8009-45DB-976A-674D8820A336}" destId="{CE45B91E-3676-43DF-891D-184DF7BCD1DE}" srcOrd="5" destOrd="0" parTransId="{87DD623F-DA01-4287-97B3-A5CC43A8486C}" sibTransId="{4D5EBD9E-7AD8-4F73-8C40-606E09A62E97}"/>
    <dgm:cxn modelId="{E34C37DA-A3CC-4ECE-80B4-413523A19EA0}" type="presOf" srcId="{104BF0CA-C854-4EB7-AB7B-281A12518466}" destId="{939EE0A4-35B7-4ED8-A4A1-2FD482AC3237}" srcOrd="0" destOrd="0" presId="urn:microsoft.com/office/officeart/2005/8/layout/cycle3"/>
    <dgm:cxn modelId="{558FACC9-4026-4F90-A29D-EC62B44D9E42}" srcId="{2D244D42-8009-45DB-976A-674D8820A336}" destId="{F134D2CB-E3F2-4D6B-9C2A-5ECAE4066382}" srcOrd="2" destOrd="0" parTransId="{703C53D0-09F6-4AAC-A0E7-88A29E297306}" sibTransId="{5F55A2D3-B8D7-438F-9A67-89F24F65B90E}"/>
    <dgm:cxn modelId="{FCE424D3-5A60-45C8-BB6E-69A32FE28F9A}" srcId="{2D244D42-8009-45DB-976A-674D8820A336}" destId="{16071970-6493-46B2-B915-302B56F32DE3}" srcOrd="3" destOrd="0" parTransId="{AAB450AA-DD30-4EC8-8D5F-A18D4AD9C173}" sibTransId="{5CD43FEA-A09E-4AA5-857C-883CD1A90D19}"/>
    <dgm:cxn modelId="{E8D21049-1D10-4AE8-8DA6-936D548E47A9}" type="presParOf" srcId="{F36C38B4-F7D0-463B-A7AE-00B348403FD1}" destId="{264059E4-9D17-42F8-A3EB-6EE7E546A8D8}" srcOrd="0" destOrd="0" presId="urn:microsoft.com/office/officeart/2005/8/layout/cycle3"/>
    <dgm:cxn modelId="{1A9114B1-1E8D-4155-BA32-AC307E1F574B}" type="presParOf" srcId="{264059E4-9D17-42F8-A3EB-6EE7E546A8D8}" destId="{2DAA8AEF-6D6C-4BB2-B7E2-25B36B24DF1C}" srcOrd="0" destOrd="0" presId="urn:microsoft.com/office/officeart/2005/8/layout/cycle3"/>
    <dgm:cxn modelId="{293D05F9-F914-4A87-B85B-36AE4248F0B1}" type="presParOf" srcId="{264059E4-9D17-42F8-A3EB-6EE7E546A8D8}" destId="{8AEF79A9-A571-40EC-AD46-613FCB9E7791}" srcOrd="1" destOrd="0" presId="urn:microsoft.com/office/officeart/2005/8/layout/cycle3"/>
    <dgm:cxn modelId="{B0F441A4-C155-4E9A-9121-656D661497F3}" type="presParOf" srcId="{264059E4-9D17-42F8-A3EB-6EE7E546A8D8}" destId="{939EE0A4-35B7-4ED8-A4A1-2FD482AC3237}" srcOrd="2" destOrd="0" presId="urn:microsoft.com/office/officeart/2005/8/layout/cycle3"/>
    <dgm:cxn modelId="{6BC71D0E-7CDF-4797-A09D-9D4564C679DF}" type="presParOf" srcId="{264059E4-9D17-42F8-A3EB-6EE7E546A8D8}" destId="{511C7E12-6CF4-4403-B2AD-48B6E35141DB}" srcOrd="3" destOrd="0" presId="urn:microsoft.com/office/officeart/2005/8/layout/cycle3"/>
    <dgm:cxn modelId="{A1F6C438-0821-487A-A04B-6D7C9D69E3E9}" type="presParOf" srcId="{264059E4-9D17-42F8-A3EB-6EE7E546A8D8}" destId="{69723FDD-071F-4DEE-B12A-CBD9B6896E10}" srcOrd="4" destOrd="0" presId="urn:microsoft.com/office/officeart/2005/8/layout/cycle3"/>
    <dgm:cxn modelId="{5BBEB8B4-FA20-4713-A2EE-734E10B52C64}" type="presParOf" srcId="{264059E4-9D17-42F8-A3EB-6EE7E546A8D8}" destId="{C262C1CD-E2B7-4E68-8B6F-F3F3AF8CA73F}" srcOrd="5" destOrd="0" presId="urn:microsoft.com/office/officeart/2005/8/layout/cycle3"/>
    <dgm:cxn modelId="{44BC3726-0C33-4B64-AAAD-8E835B07F747}" type="presParOf" srcId="{264059E4-9D17-42F8-A3EB-6EE7E546A8D8}" destId="{59BCEE89-62EE-474E-89AC-2B843C194978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EF79A9-A571-40EC-AD46-613FCB9E7791}">
      <dsp:nvSpPr>
        <dsp:cNvPr id="0" name=""/>
        <dsp:cNvSpPr/>
      </dsp:nvSpPr>
      <dsp:spPr>
        <a:xfrm>
          <a:off x="1293663" y="-3664"/>
          <a:ext cx="3609078" cy="3609078"/>
        </a:xfrm>
        <a:prstGeom prst="circularArrow">
          <a:avLst>
            <a:gd name="adj1" fmla="val 5274"/>
            <a:gd name="adj2" fmla="val 312630"/>
            <a:gd name="adj3" fmla="val 14261203"/>
            <a:gd name="adj4" fmla="val 17107692"/>
            <a:gd name="adj5" fmla="val 5477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AA8AEF-6D6C-4BB2-B7E2-25B36B24DF1C}">
      <dsp:nvSpPr>
        <dsp:cNvPr id="0" name=""/>
        <dsp:cNvSpPr/>
      </dsp:nvSpPr>
      <dsp:spPr>
        <a:xfrm>
          <a:off x="2425009" y="1180"/>
          <a:ext cx="1346386" cy="67319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Cash and bank accounts</a:t>
          </a:r>
          <a:endParaRPr lang="en-US" sz="1400" kern="1200" dirty="0"/>
        </a:p>
      </dsp:txBody>
      <dsp:txXfrm>
        <a:off x="2425009" y="1180"/>
        <a:ext cx="1346386" cy="673193"/>
      </dsp:txXfrm>
    </dsp:sp>
    <dsp:sp modelId="{939EE0A4-35B7-4ED8-A4A1-2FD482AC3237}">
      <dsp:nvSpPr>
        <dsp:cNvPr id="0" name=""/>
        <dsp:cNvSpPr/>
      </dsp:nvSpPr>
      <dsp:spPr>
        <a:xfrm>
          <a:off x="3692982" y="733244"/>
          <a:ext cx="1346386" cy="67319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Stocks and bonds</a:t>
          </a:r>
          <a:endParaRPr lang="en-US" sz="1400" kern="1200" dirty="0"/>
        </a:p>
      </dsp:txBody>
      <dsp:txXfrm>
        <a:off x="3692982" y="733244"/>
        <a:ext cx="1346386" cy="673193"/>
      </dsp:txXfrm>
    </dsp:sp>
    <dsp:sp modelId="{511C7E12-6CF4-4403-B2AD-48B6E35141DB}">
      <dsp:nvSpPr>
        <dsp:cNvPr id="0" name=""/>
        <dsp:cNvSpPr/>
      </dsp:nvSpPr>
      <dsp:spPr>
        <a:xfrm>
          <a:off x="3692982" y="2197373"/>
          <a:ext cx="1346386" cy="67319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House &amp; belongings</a:t>
          </a:r>
          <a:endParaRPr lang="en-US" sz="1400" kern="1200" dirty="0"/>
        </a:p>
      </dsp:txBody>
      <dsp:txXfrm>
        <a:off x="3692982" y="2197373"/>
        <a:ext cx="1346386" cy="673193"/>
      </dsp:txXfrm>
    </dsp:sp>
    <dsp:sp modelId="{69723FDD-071F-4DEE-B12A-CBD9B6896E10}">
      <dsp:nvSpPr>
        <dsp:cNvPr id="0" name=""/>
        <dsp:cNvSpPr/>
      </dsp:nvSpPr>
      <dsp:spPr>
        <a:xfrm>
          <a:off x="2425009" y="2929438"/>
          <a:ext cx="1346386" cy="67319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Insurance policies?</a:t>
          </a:r>
          <a:endParaRPr lang="en-US" sz="1400" kern="1200" dirty="0"/>
        </a:p>
      </dsp:txBody>
      <dsp:txXfrm>
        <a:off x="2425009" y="2929438"/>
        <a:ext cx="1346386" cy="673193"/>
      </dsp:txXfrm>
    </dsp:sp>
    <dsp:sp modelId="{C262C1CD-E2B7-4E68-8B6F-F3F3AF8CA73F}">
      <dsp:nvSpPr>
        <dsp:cNvPr id="0" name=""/>
        <dsp:cNvSpPr/>
      </dsp:nvSpPr>
      <dsp:spPr>
        <a:xfrm>
          <a:off x="1157036" y="2197373"/>
          <a:ext cx="1346386" cy="67319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Business assets</a:t>
          </a:r>
          <a:endParaRPr lang="en-US" sz="1400" kern="1200" dirty="0"/>
        </a:p>
      </dsp:txBody>
      <dsp:txXfrm>
        <a:off x="1157036" y="2197373"/>
        <a:ext cx="1346386" cy="673193"/>
      </dsp:txXfrm>
    </dsp:sp>
    <dsp:sp modelId="{59BCEE89-62EE-474E-89AC-2B843C194978}">
      <dsp:nvSpPr>
        <dsp:cNvPr id="0" name=""/>
        <dsp:cNvSpPr/>
      </dsp:nvSpPr>
      <dsp:spPr>
        <a:xfrm>
          <a:off x="1157036" y="733244"/>
          <a:ext cx="1346386" cy="67319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Land &amp; trees</a:t>
          </a:r>
          <a:endParaRPr lang="en-US" sz="1400" kern="1200" dirty="0"/>
        </a:p>
      </dsp:txBody>
      <dsp:txXfrm>
        <a:off x="1157036" y="733244"/>
        <a:ext cx="1346386" cy="6731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8BD2D38-57E2-47C3-B694-7062E6978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4731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" name="Freeform 6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90600" y="1017588"/>
            <a:ext cx="7178675" cy="483076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90600" y="1009650"/>
            <a:ext cx="7180263" cy="4832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435684">
            <a:off x="769938" y="701675"/>
            <a:ext cx="56673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096196">
            <a:off x="7854950" y="749300"/>
            <a:ext cx="56673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88" y="5357813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50" y="5357813"/>
            <a:ext cx="50339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475" y="5357813"/>
            <a:ext cx="554038" cy="3651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F6E33FDD-0CC8-4BE9-A4EE-5FCDE0B24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772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AC65A-9FBB-4BB1-97AA-28BF396DF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794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3450C-9FEC-4FE3-B3B6-C658F49A5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486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9DE88-4E77-429C-8D90-5EF311522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5689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39D2B-B303-4F88-9BD7-7BAF64B8C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298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C62CD-6480-48E3-8241-D6C9E0795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36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3BAC9-A3A5-4198-93DE-E55A96963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313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A06E7-F9A9-4C38-9623-C2F102550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57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449C6-7980-41E0-885B-7E80DB04B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757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5FF57-3F9B-4D2E-9DD4-4963899D3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162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C1D82-9E16-4C64-8F7A-5F2EBEE9D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732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smtClean="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fld id="{DB270718-B88E-48D4-8E25-4E56E7C71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7" r:id="rId8"/>
    <p:sldLayoutId id="2147483938" r:id="rId9"/>
    <p:sldLayoutId id="2147483934" r:id="rId10"/>
    <p:sldLayoutId id="214748393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44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emson.edu/extension/forestry" TargetMode="External"/><Relationship Id="rId2" Type="http://schemas.openxmlformats.org/officeDocument/2006/relationships/hyperlink" Target="mailto:tcushin@clemson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facebook.com/fnrclems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1143000"/>
            <a:ext cx="5722938" cy="2514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Understanding Potential Pitfalls in the Estate Tax for Forest Landowners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4343400"/>
            <a:ext cx="4797425" cy="11255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Tamara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Cushing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June 27, 2012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exactly is my estate?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</p:nvPr>
        </p:nvGraphicFramePr>
        <p:xfrm>
          <a:off x="1463040" y="2119257"/>
          <a:ext cx="6196405" cy="3603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4351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AA8AEF-6D6C-4BB2-B7E2-25B36B24DF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AEF79A9-A571-40EC-AD46-613FCB9E77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9EE0A4-35B7-4ED8-A4A1-2FD482AC32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1C7E12-6CF4-4403-B2AD-48B6E35141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723FDD-071F-4DEE-B12A-CBD9B6896E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62C1CD-E2B7-4E68-8B6F-F3F3AF8CA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BCEE89-62EE-474E-89AC-2B843C194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Estate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Involves assets owned at time of death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$5,120,000 exemption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35% over that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052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December 31, 2012</a:t>
            </a:r>
          </a:p>
          <a:p>
            <a:endParaRPr lang="en-US" dirty="0"/>
          </a:p>
          <a:p>
            <a:r>
              <a:rPr lang="en-US" dirty="0" smtClean="0"/>
              <a:t>January 1</a:t>
            </a:r>
            <a:r>
              <a:rPr lang="en-US" smtClean="0"/>
              <a:t>, </a:t>
            </a:r>
            <a:r>
              <a:rPr lang="en-US" smtClean="0"/>
              <a:t>2013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Planning???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599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Valuing your assets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Value = quantity x price</a:t>
            </a:r>
          </a:p>
          <a:p>
            <a:r>
              <a:rPr lang="en-US" smtClean="0"/>
              <a:t>Inventory &amp; current market prices</a:t>
            </a:r>
          </a:p>
          <a:p>
            <a:r>
              <a:rPr lang="en-US" smtClean="0"/>
              <a:t>Assets valued at fair market value on date of death (in general)</a:t>
            </a:r>
          </a:p>
          <a:p>
            <a:pPr lvl="1"/>
            <a:r>
              <a:rPr lang="en-US" smtClean="0"/>
              <a:t>Fair market value – price which property would change hands between willing buyer and willing seller neither under any compulsion to buy or sell and both having reasonable knowledge of all relevant facts</a:t>
            </a:r>
          </a:p>
        </p:txBody>
      </p:sp>
    </p:spTree>
    <p:extLst>
      <p:ext uri="{BB962C8B-B14F-4D97-AF65-F5344CB8AC3E}">
        <p14:creationId xmlns:p14="http://schemas.microsoft.com/office/powerpoint/2010/main" xmlns="" val="202172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Special-Use Valuation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Allows land to be valued at its current use rather than highest and best use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dirty="0" smtClean="0"/>
              <a:t>Up to $1,040,000 reduction in value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Special-Use Valuation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Must transfer to qualified heir</a:t>
            </a:r>
          </a:p>
          <a:p>
            <a:r>
              <a:rPr lang="en-US" smtClean="0"/>
              <a:t>Used as farm for 5 of past 8 years</a:t>
            </a:r>
          </a:p>
          <a:p>
            <a:r>
              <a:rPr lang="en-US" smtClean="0"/>
              <a:t>Must have participated in farm activity</a:t>
            </a:r>
          </a:p>
          <a:p>
            <a:r>
              <a:rPr lang="en-US" smtClean="0"/>
              <a:t>Value of property must be at least 25% of total estate</a:t>
            </a:r>
          </a:p>
          <a:p>
            <a:r>
              <a:rPr lang="en-US" smtClean="0"/>
              <a:t>Combined value of real &amp; other business property at least 50% of gross estate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Recapture of tax benefits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Special use rules apply to heir for 10 years</a:t>
            </a:r>
          </a:p>
          <a:p>
            <a:r>
              <a:rPr lang="en-US" smtClean="0"/>
              <a:t>Triggered when:</a:t>
            </a:r>
          </a:p>
          <a:p>
            <a:pPr lvl="1"/>
            <a:r>
              <a:rPr lang="en-US" smtClean="0"/>
              <a:t>Property sold to unqualified heir</a:t>
            </a:r>
          </a:p>
          <a:p>
            <a:pPr lvl="1"/>
            <a:r>
              <a:rPr lang="en-US" smtClean="0"/>
              <a:t>Property no longer in qualified use</a:t>
            </a:r>
          </a:p>
          <a:p>
            <a:pPr lvl="1"/>
            <a:r>
              <a:rPr lang="en-US" smtClean="0"/>
              <a:t>Lack of participation by heir</a:t>
            </a:r>
          </a:p>
          <a:p>
            <a:pPr lvl="1">
              <a:buFontTx/>
              <a:buNone/>
            </a:pPr>
            <a:endParaRPr lang="en-US" smtClean="0"/>
          </a:p>
          <a:p>
            <a:pPr lvl="1">
              <a:buFontTx/>
              <a:buNone/>
            </a:pPr>
            <a:r>
              <a:rPr lang="en-US" smtClean="0"/>
              <a:t>Recapture consists of tax benefit plus penalty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dirty="0" smtClean="0"/>
              <a:t>Dr. Tamara L. Cushing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dirty="0" smtClean="0">
                <a:hlinkClick r:id="rId2"/>
              </a:rPr>
              <a:t>tcushin@clemson.edu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dirty="0" smtClean="0">
                <a:hlinkClick r:id="rId3"/>
              </a:rPr>
              <a:t>www.clemson.edu/extension/forestry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dirty="0" smtClean="0"/>
              <a:t>	Find us on Facebook:  	</a:t>
            </a:r>
            <a:r>
              <a:rPr lang="en-US" dirty="0" smtClean="0">
                <a:hlinkClick r:id="rId4"/>
              </a:rPr>
              <a:t>www.facebook.com/fnrclemson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37815" y="43434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</TotalTime>
  <Words>248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Pushpin</vt:lpstr>
      <vt:lpstr>Understanding Potential Pitfalls in the Estate Tax for Forest Landowners</vt:lpstr>
      <vt:lpstr>What exactly is my estate?</vt:lpstr>
      <vt:lpstr>The Estate Tax</vt:lpstr>
      <vt:lpstr>Uncertainty</vt:lpstr>
      <vt:lpstr>Valuing your assets</vt:lpstr>
      <vt:lpstr>Special-Use Valuation</vt:lpstr>
      <vt:lpstr>Special-Use Valuation</vt:lpstr>
      <vt:lpstr>Recapture of tax benefits</vt:lpstr>
      <vt:lpstr>Slide 9</vt:lpstr>
    </vt:vector>
  </TitlesOfParts>
  <Company>University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Department of Forestry</dc:creator>
  <cp:lastModifiedBy>mmoeller</cp:lastModifiedBy>
  <cp:revision>38</cp:revision>
  <dcterms:created xsi:type="dcterms:W3CDTF">2008-03-14T15:03:03Z</dcterms:created>
  <dcterms:modified xsi:type="dcterms:W3CDTF">2012-06-27T21:02:04Z</dcterms:modified>
</cp:coreProperties>
</file>