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62" r:id="rId5"/>
    <p:sldId id="259" r:id="rId6"/>
    <p:sldId id="261" r:id="rId7"/>
    <p:sldId id="263" r:id="rId8"/>
    <p:sldId id="266" r:id="rId9"/>
    <p:sldId id="269" r:id="rId10"/>
    <p:sldId id="281" r:id="rId11"/>
    <p:sldId id="275" r:id="rId12"/>
    <p:sldId id="283" r:id="rId13"/>
    <p:sldId id="267" r:id="rId14"/>
    <p:sldId id="286" r:id="rId15"/>
    <p:sldId id="264" r:id="rId16"/>
    <p:sldId id="287" r:id="rId17"/>
    <p:sldId id="288" r:id="rId18"/>
    <p:sldId id="289" r:id="rId19"/>
    <p:sldId id="290" r:id="rId20"/>
    <p:sldId id="291" r:id="rId21"/>
    <p:sldId id="292" r:id="rId22"/>
    <p:sldId id="295" r:id="rId23"/>
    <p:sldId id="296" r:id="rId24"/>
    <p:sldId id="297" r:id="rId25"/>
    <p:sldId id="298" r:id="rId26"/>
    <p:sldId id="299" r:id="rId27"/>
    <p:sldId id="294" r:id="rId28"/>
    <p:sldId id="301" r:id="rId29"/>
    <p:sldId id="284" r:id="rId30"/>
    <p:sldId id="285" r:id="rId3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5B8FA-8534-4B56-9981-ED2D95DB326A}" type="datetimeFigureOut">
              <a:rPr lang="en-US" smtClean="0"/>
              <a:pPr/>
              <a:t>6/27/2012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11D9D-41B3-47A5-B868-996DE50E9F9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54B3D53-C5EF-47F7-A3FC-52F8FD3BBB5D}" type="datetimeFigureOut">
              <a:rPr lang="en-US" smtClean="0"/>
              <a:pPr/>
              <a:t>6/27/2012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8FBFF16-5F20-44A2-97FC-0562B00E5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 “WI Tree Farmer” 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BFF16-5F20-44A2-97FC-0562B00E5C7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“Victims” may not be obvious</a:t>
            </a:r>
            <a:r>
              <a:rPr lang="en-US" baseline="0" dirty="0" smtClean="0"/>
              <a:t> - 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BFF16-5F20-44A2-97FC-0562B00E5C7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D8E5-C005-44AC-A04D-01DB4FEB393D}" type="datetimeFigureOut">
              <a:rPr lang="en-US" smtClean="0"/>
              <a:pPr/>
              <a:t>6/27/2012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EA0F-2F7E-41E9-9A2E-516184F11B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D8E5-C005-44AC-A04D-01DB4FEB393D}" type="datetimeFigureOut">
              <a:rPr lang="en-US" smtClean="0"/>
              <a:pPr/>
              <a:t>6/27/2012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EA0F-2F7E-41E9-9A2E-516184F11B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D8E5-C005-44AC-A04D-01DB4FEB393D}" type="datetimeFigureOut">
              <a:rPr lang="en-US" smtClean="0"/>
              <a:pPr/>
              <a:t>6/27/2012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EA0F-2F7E-41E9-9A2E-516184F11B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D8E5-C005-44AC-A04D-01DB4FEB393D}" type="datetimeFigureOut">
              <a:rPr lang="en-US" smtClean="0"/>
              <a:pPr/>
              <a:t>6/27/2012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EA0F-2F7E-41E9-9A2E-516184F11B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D8E5-C005-44AC-A04D-01DB4FEB393D}" type="datetimeFigureOut">
              <a:rPr lang="en-US" smtClean="0"/>
              <a:pPr/>
              <a:t>6/27/2012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EA0F-2F7E-41E9-9A2E-516184F11B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D8E5-C005-44AC-A04D-01DB4FEB393D}" type="datetimeFigureOut">
              <a:rPr lang="en-US" smtClean="0"/>
              <a:pPr/>
              <a:t>6/27/2012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EA0F-2F7E-41E9-9A2E-516184F11B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D8E5-C005-44AC-A04D-01DB4FEB393D}" type="datetimeFigureOut">
              <a:rPr lang="en-US" smtClean="0"/>
              <a:pPr/>
              <a:t>6/27/2012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EA0F-2F7E-41E9-9A2E-516184F11B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D8E5-C005-44AC-A04D-01DB4FEB393D}" type="datetimeFigureOut">
              <a:rPr lang="en-US" smtClean="0"/>
              <a:pPr/>
              <a:t>6/27/2012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EA0F-2F7E-41E9-9A2E-516184F11B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D8E5-C005-44AC-A04D-01DB4FEB393D}" type="datetimeFigureOut">
              <a:rPr lang="en-US" smtClean="0"/>
              <a:pPr/>
              <a:t>6/27/2012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EA0F-2F7E-41E9-9A2E-516184F11B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D8E5-C005-44AC-A04D-01DB4FEB393D}" type="datetimeFigureOut">
              <a:rPr lang="en-US" smtClean="0"/>
              <a:pPr/>
              <a:t>6/27/2012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EA0F-2F7E-41E9-9A2E-516184F11B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D8E5-C005-44AC-A04D-01DB4FEB393D}" type="datetimeFigureOut">
              <a:rPr lang="en-US" smtClean="0"/>
              <a:pPr/>
              <a:t>6/27/2012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EA0F-2F7E-41E9-9A2E-516184F11B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ED8E5-C005-44AC-A04D-01DB4FEB393D}" type="datetimeFigureOut">
              <a:rPr lang="en-US" smtClean="0"/>
              <a:pPr/>
              <a:t>6/27/2012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EEA0F-2F7E-41E9-9A2E-516184F11B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amilyforestaction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mmoeller@forestfoundation.or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cdn-media.nationaljournal.com/?controllerName=image&amp;action=get&amp;id=12301&amp;width=990&amp;height=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amilyforestaction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mmoeller@forestfoundation.or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Keep </a:t>
            </a:r>
            <a:r>
              <a:rPr lang="en-US" b="1" dirty="0" smtClean="0"/>
              <a:t>the Forest In the Family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Melissa Moeller</a:t>
            </a:r>
          </a:p>
          <a:p>
            <a:r>
              <a:rPr lang="en-US" dirty="0" smtClean="0"/>
              <a:t>Public Affairs Manager</a:t>
            </a:r>
          </a:p>
          <a:p>
            <a:r>
              <a:rPr lang="en-US" dirty="0" smtClean="0"/>
              <a:t>American Forest Foundation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Problems with Special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/>
          <a:lstStyle/>
          <a:p>
            <a:r>
              <a:rPr lang="en-US" dirty="0" smtClean="0"/>
              <a:t>Penalties for timber harvesting</a:t>
            </a:r>
          </a:p>
          <a:p>
            <a:r>
              <a:rPr lang="en-US" dirty="0" smtClean="0"/>
              <a:t>Complicated and difficult to use</a:t>
            </a:r>
          </a:p>
          <a:p>
            <a:r>
              <a:rPr lang="en-US" dirty="0" smtClean="0"/>
              <a:t>Requires some advance planning</a:t>
            </a:r>
          </a:p>
        </p:txBody>
      </p:sp>
      <p:pic>
        <p:nvPicPr>
          <p:cNvPr id="6" name="Picture 5" descr="South caroli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0200" y="1295400"/>
            <a:ext cx="3198372" cy="48066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 the Forest in the Family 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“Keep the Forest in the Family Act”</a:t>
            </a:r>
          </a:p>
          <a:p>
            <a:pPr lvl="1"/>
            <a:r>
              <a:rPr lang="en-US" dirty="0" smtClean="0"/>
              <a:t>Fixes the timber harvesting penalties for forest owners who have a Forest Stewardship Plan (or equivalent) or are Third-Party Certified (i.e. ATFS)</a:t>
            </a:r>
          </a:p>
          <a:p>
            <a:pPr lvl="1"/>
            <a:r>
              <a:rPr lang="en-US" dirty="0" smtClean="0"/>
              <a:t>Calls on the USFS and IRS to address other complications for forest owners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we asking Congress to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Extend the current estate tax levels (adjusted for inflation)</a:t>
            </a:r>
          </a:p>
          <a:p>
            <a:pPr marL="514350" indent="-514350" algn="ctr">
              <a:buNone/>
            </a:pPr>
            <a:r>
              <a:rPr lang="en-US" dirty="0" smtClean="0"/>
              <a:t>	AND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dirty="0" smtClean="0"/>
              <a:t>Pass the “Keep the Forest in the Family Act</a:t>
            </a:r>
          </a:p>
          <a:p>
            <a:pPr marL="514350" indent="-514350">
              <a:buFont typeface="+mj-lt"/>
              <a:buAutoNum type="arabicPeriod" startAt="2"/>
            </a:pPr>
            <a:endParaRPr lang="en-US" dirty="0" smtClean="0"/>
          </a:p>
          <a:p>
            <a:pPr marL="514350" indent="-514350">
              <a:buNone/>
            </a:pPr>
            <a:r>
              <a:rPr lang="en-US" i="1" dirty="0" smtClean="0"/>
              <a:t>These two actions combined will go a long way to lessening the estate tax burden for forest owners.</a:t>
            </a:r>
            <a:endParaRPr lang="en-US" i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Election year</a:t>
            </a:r>
          </a:p>
          <a:p>
            <a:r>
              <a:rPr lang="en-US" dirty="0" smtClean="0"/>
              <a:t>December action</a:t>
            </a:r>
          </a:p>
          <a:p>
            <a:r>
              <a:rPr lang="en-US" dirty="0" smtClean="0"/>
              <a:t>Divided House and Senate</a:t>
            </a:r>
          </a:p>
          <a:p>
            <a:r>
              <a:rPr lang="en-US" dirty="0" smtClean="0"/>
              <a:t>Increasing partisanship</a:t>
            </a:r>
          </a:p>
          <a:p>
            <a:r>
              <a:rPr lang="en-US" dirty="0" smtClean="0"/>
              <a:t>Public perception of “tax cuts for the wealthy”</a:t>
            </a:r>
          </a:p>
          <a:p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Political Realities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If you’re not at the table, you’re on the table.</a:t>
            </a:r>
          </a:p>
          <a:p>
            <a:endParaRPr lang="en-US" b="1" i="1" dirty="0" smtClean="0"/>
          </a:p>
          <a:p>
            <a:r>
              <a:rPr lang="en-US" dirty="0" smtClean="0"/>
              <a:t>We need to build strong</a:t>
            </a:r>
            <a:br>
              <a:rPr lang="en-US" dirty="0" smtClean="0"/>
            </a:br>
            <a:r>
              <a:rPr lang="en-US" dirty="0" smtClean="0"/>
              <a:t>Congressional champions</a:t>
            </a:r>
            <a:br>
              <a:rPr lang="en-US" dirty="0" smtClean="0"/>
            </a:br>
            <a:r>
              <a:rPr lang="en-US" dirty="0" smtClean="0"/>
              <a:t>now who will include our</a:t>
            </a:r>
            <a:br>
              <a:rPr lang="en-US" dirty="0" smtClean="0"/>
            </a:br>
            <a:r>
              <a:rPr lang="en-US" dirty="0" smtClean="0"/>
              <a:t>estate tax fix in a larger</a:t>
            </a:r>
            <a:br>
              <a:rPr lang="en-US" dirty="0" smtClean="0"/>
            </a:br>
            <a:r>
              <a:rPr lang="en-US" dirty="0" smtClean="0"/>
              <a:t>tax package.</a:t>
            </a:r>
          </a:p>
          <a:p>
            <a:endParaRPr lang="en-US" dirty="0"/>
          </a:p>
        </p:txBody>
      </p:sp>
      <p:pic>
        <p:nvPicPr>
          <p:cNvPr id="4" name="Picture 3" descr="T:\Documents and Settings\Rneznek\Local Settings\Temporary Internet Files\Content.IE5\68X7IUTW\MP900422846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3048000"/>
            <a:ext cx="3557544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our ducks in a row…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Collecting stories </a:t>
            </a:r>
          </a:p>
          <a:p>
            <a:r>
              <a:rPr lang="en-US" dirty="0" smtClean="0"/>
              <a:t>Research for stronger </a:t>
            </a:r>
            <a:br>
              <a:rPr lang="en-US" dirty="0" smtClean="0"/>
            </a:br>
            <a:r>
              <a:rPr lang="en-US" dirty="0" smtClean="0"/>
              <a:t>data to make our case</a:t>
            </a:r>
          </a:p>
          <a:p>
            <a:r>
              <a:rPr lang="en-US" dirty="0" smtClean="0"/>
              <a:t>Building relationships </a:t>
            </a:r>
            <a:br>
              <a:rPr lang="en-US" dirty="0" smtClean="0"/>
            </a:br>
            <a:r>
              <a:rPr lang="en-US" dirty="0" smtClean="0"/>
              <a:t>on Capitol Hill</a:t>
            </a:r>
          </a:p>
          <a:p>
            <a:r>
              <a:rPr lang="en-US" dirty="0" smtClean="0"/>
              <a:t>Building coalitions of organizations</a:t>
            </a:r>
          </a:p>
          <a:p>
            <a:r>
              <a:rPr lang="en-US" dirty="0" smtClean="0"/>
              <a:t>Preparing for a grassroots, lobbying, and local media push around the estate tax</a:t>
            </a:r>
          </a:p>
        </p:txBody>
      </p:sp>
      <p:pic>
        <p:nvPicPr>
          <p:cNvPr id="4" name="Picture 3" descr="get-your-ducks-in-a-row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1295400"/>
            <a:ext cx="3466297" cy="214993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makes a campaign successful?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Having good information?</a:t>
            </a:r>
          </a:p>
          <a:p>
            <a:r>
              <a:rPr lang="en-US" dirty="0" smtClean="0"/>
              <a:t>A well-connected lobbyist?</a:t>
            </a:r>
          </a:p>
          <a:p>
            <a:r>
              <a:rPr lang="en-US" dirty="0" smtClean="0"/>
              <a:t>Thousands of emails and messages sent to Congress?</a:t>
            </a:r>
          </a:p>
          <a:p>
            <a:r>
              <a:rPr lang="en-US" dirty="0" smtClean="0"/>
              <a:t>Dozens of stories in the news?</a:t>
            </a:r>
          </a:p>
          <a:p>
            <a:r>
              <a:rPr lang="en-US" dirty="0" smtClean="0"/>
              <a:t>Support from long list of organizations?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Does Congress Listen to?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But 90% Rate you as #1</a:t>
            </a:r>
          </a:p>
          <a:p>
            <a:endParaRPr lang="en-US" dirty="0"/>
          </a:p>
        </p:txBody>
      </p:sp>
      <p:pic>
        <p:nvPicPr>
          <p:cNvPr id="4" name="Picture 6" descr="Office_Staff_Having_a_Meeting_Royalty_Free_Clipart_Picture_090529-180330-4060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810000" y="1447800"/>
            <a:ext cx="2895600" cy="1785938"/>
          </a:xfrm>
          <a:prstGeom prst="rect">
            <a:avLst/>
          </a:prstGeom>
          <a:noFill/>
        </p:spPr>
      </p:pic>
      <p:pic>
        <p:nvPicPr>
          <p:cNvPr id="5" name="Picture 9" descr="money%20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467600" y="1524000"/>
            <a:ext cx="1190625" cy="1600200"/>
          </a:xfrm>
          <a:prstGeom prst="rect">
            <a:avLst/>
          </a:prstGeom>
          <a:noFill/>
        </p:spPr>
      </p:pic>
      <p:pic>
        <p:nvPicPr>
          <p:cNvPr id="6" name="Picture 12" descr="newspaper-blogs-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295400" y="3505200"/>
            <a:ext cx="2130425" cy="1495425"/>
          </a:xfrm>
          <a:prstGeom prst="rect">
            <a:avLst/>
          </a:prstGeom>
          <a:noFill/>
        </p:spPr>
      </p:pic>
      <p:pic>
        <p:nvPicPr>
          <p:cNvPr id="7" name="Picture 5" descr="41215_2007112313484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295400"/>
            <a:ext cx="28194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0" descr="The_Coalition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572000" y="3352800"/>
            <a:ext cx="1979613" cy="1408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Some Common Myths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My issues aren’t important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You’re a constituent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/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They don’t want to hear from 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90% rate you as #1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/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I’m not a good spokesperson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Who better?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/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DC Staff have it covered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Grassroots= Spinach</a:t>
            </a:r>
          </a:p>
          <a:p>
            <a:pPr eaLnBrk="1" hangingPunct="1"/>
            <a:endParaRPr lang="en-US" smtClean="0"/>
          </a:p>
        </p:txBody>
      </p:sp>
      <p:pic>
        <p:nvPicPr>
          <p:cNvPr id="14340" name="Picture 9" descr="popey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3276600"/>
            <a:ext cx="1882775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Becoming an advocate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Step 1:</a:t>
            </a:r>
          </a:p>
          <a:p>
            <a:pPr>
              <a:buNone/>
            </a:pPr>
            <a:r>
              <a:rPr lang="en-US" dirty="0" smtClean="0"/>
              <a:t>	Visit </a:t>
            </a:r>
            <a:r>
              <a:rPr lang="en-US" dirty="0" smtClean="0">
                <a:hlinkClick r:id="rId2"/>
              </a:rPr>
              <a:t>www.familyforestaction.org</a:t>
            </a:r>
            <a:r>
              <a:rPr lang="en-US" dirty="0" smtClean="0"/>
              <a:t> and send a simple email to your U.S. Representative and Senators.</a:t>
            </a:r>
          </a:p>
          <a:p>
            <a:r>
              <a:rPr lang="en-US" dirty="0" smtClean="0"/>
              <a:t>Simple and quick way to take action</a:t>
            </a:r>
          </a:p>
          <a:p>
            <a:r>
              <a:rPr lang="en-US" dirty="0" smtClean="0"/>
              <a:t>Does this really make a difference?  Yes!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 Today.  Gone Tomorrow?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1371600"/>
            <a:ext cx="3733800" cy="472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Most of America’s forests are owned by families, not the federal government.  </a:t>
            </a:r>
          </a:p>
          <a:p>
            <a:pPr>
              <a:buNone/>
            </a:pPr>
            <a:r>
              <a:rPr lang="en-US" dirty="0" smtClean="0"/>
              <a:t>	And most forest owners don’t make six figure salaries.  </a:t>
            </a:r>
          </a:p>
          <a:p>
            <a:endParaRPr lang="en-US" dirty="0"/>
          </a:p>
        </p:txBody>
      </p:sp>
      <p:pic>
        <p:nvPicPr>
          <p:cNvPr id="6" name="Picture 5" descr="CA trees in oregon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1371600"/>
            <a:ext cx="3121152" cy="468172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Step 2: </a:t>
            </a:r>
            <a:br>
              <a:rPr lang="en-US" dirty="0" smtClean="0"/>
            </a:br>
            <a:r>
              <a:rPr lang="en-US" dirty="0" smtClean="0"/>
              <a:t>Let others know about the Tree Farm grassroots network—get your family, neighbors, and other Tree Farmers in your state to join.</a:t>
            </a:r>
          </a:p>
          <a:p>
            <a:r>
              <a:rPr lang="en-US" dirty="0" smtClean="0"/>
              <a:t>One message makes a difference, but 10 messages get more notice.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 your actions with 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Email me and let me know you took action—and any feedback you might get!</a:t>
            </a:r>
          </a:p>
          <a:p>
            <a:r>
              <a:rPr lang="en-US" dirty="0" smtClean="0"/>
              <a:t>A coordinated advocacy effort can be more effective.</a:t>
            </a:r>
          </a:p>
          <a:p>
            <a:r>
              <a:rPr lang="en-US" dirty="0" smtClean="0"/>
              <a:t>We may call on you in the future!</a:t>
            </a:r>
          </a:p>
          <a:p>
            <a:r>
              <a:rPr lang="en-US" dirty="0" smtClean="0"/>
              <a:t>Melissa Moeller:  </a:t>
            </a:r>
            <a:r>
              <a:rPr lang="en-US" dirty="0" smtClean="0">
                <a:hlinkClick r:id="rId2"/>
              </a:rPr>
              <a:t>mmoeller@forestfoundation.org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 Back Home</a:t>
            </a:r>
            <a:endParaRPr lang="en-US" dirty="0"/>
          </a:p>
        </p:txBody>
      </p:sp>
      <p:pic>
        <p:nvPicPr>
          <p:cNvPr id="3074" name="Picture 2" descr="N:\AFF Communications\Photography Library\Forestry Operations\Mill Sunse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447800"/>
            <a:ext cx="3657600" cy="2743200"/>
          </a:xfrm>
          <a:prstGeom prst="rect">
            <a:avLst/>
          </a:prstGeom>
          <a:noFill/>
        </p:spPr>
      </p:pic>
      <p:pic>
        <p:nvPicPr>
          <p:cNvPr id="3076" name="Picture 4" descr="N:\AFF Communications\Photography Library\Forestry, trees\Mountains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191000" y="3810000"/>
            <a:ext cx="3657600" cy="2743200"/>
          </a:xfrm>
          <a:prstGeom prst="rect">
            <a:avLst/>
          </a:prstGeom>
          <a:noFill/>
        </p:spPr>
      </p:pic>
      <p:pic>
        <p:nvPicPr>
          <p:cNvPr id="3077" name="Picture 5" descr="N:\AFF Communications\Photography Library\American Tree Farm System\NOC Albuquerque\000_16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429000"/>
            <a:ext cx="3380618" cy="2535238"/>
          </a:xfrm>
          <a:prstGeom prst="rect">
            <a:avLst/>
          </a:prstGeom>
          <a:noFill/>
        </p:spPr>
      </p:pic>
      <p:pic>
        <p:nvPicPr>
          <p:cNvPr id="3075" name="Picture 3" descr="N:\AFF Communications\Photography Library\Forestry Operations\inspectree.jpg"/>
          <p:cNvPicPr>
            <a:picLocks noChangeAspect="1" noChangeArrowheads="1"/>
          </p:cNvPicPr>
          <p:nvPr/>
        </p:nvPicPr>
        <p:blipFill>
          <a:blip r:embed="rId5" cstate="print"/>
          <a:srcRect b="23260"/>
          <a:stretch>
            <a:fillRect/>
          </a:stretch>
        </p:blipFill>
        <p:spPr bwMode="auto">
          <a:xfrm>
            <a:off x="4800600" y="2438400"/>
            <a:ext cx="2390775" cy="1775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An Appointment</a:t>
            </a:r>
            <a:endParaRPr lang="en-US" dirty="0"/>
          </a:p>
        </p:txBody>
      </p:sp>
      <p:pic>
        <p:nvPicPr>
          <p:cNvPr id="5122" name="Picture 2" descr="T:\Documents and Settings\Rneznek\Local Settings\Temporary Internet Files\Content.IE5\43183C8P\MC900034357[1].wm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964" y="2448577"/>
            <a:ext cx="4584071" cy="2829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 are ESSENTIAL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Expect Youth</a:t>
            </a:r>
          </a:p>
          <a:p>
            <a:r>
              <a:rPr lang="en-US" dirty="0" smtClean="0"/>
              <a:t>Gatekeepers and Experts</a:t>
            </a:r>
          </a:p>
          <a:p>
            <a:r>
              <a:rPr lang="en-US" dirty="0" smtClean="0"/>
              <a:t>Turnover</a:t>
            </a:r>
          </a:p>
          <a:p>
            <a:r>
              <a:rPr lang="en-US" dirty="0" smtClean="0"/>
              <a:t>One of Many Issues</a:t>
            </a:r>
            <a:endParaRPr lang="en-US" dirty="0"/>
          </a:p>
        </p:txBody>
      </p:sp>
      <p:pic>
        <p:nvPicPr>
          <p:cNvPr id="12289" name="Picture 1" descr="N:\AFF Communications\Photography Library\Fall 2011 Fly In\DSC042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20200" y="-5791200"/>
            <a:ext cx="2743200" cy="1833852"/>
          </a:xfrm>
          <a:prstGeom prst="rect">
            <a:avLst/>
          </a:prstGeom>
          <a:noFill/>
        </p:spPr>
      </p:pic>
      <p:pic>
        <p:nvPicPr>
          <p:cNvPr id="12290" name="Picture 2" descr="N:\AFF Communications\Photography Library\Fall 2011 Fly In\DSC04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220200" y="-5791200"/>
            <a:ext cx="4103464" cy="2743200"/>
          </a:xfrm>
          <a:prstGeom prst="rect">
            <a:avLst/>
          </a:prstGeom>
          <a:noFill/>
        </p:spPr>
      </p:pic>
      <p:pic>
        <p:nvPicPr>
          <p:cNvPr id="12291" name="Picture 3" descr="N:\AFF Communications\Photography Library\Fall 2011 Fly In\DSC042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286000"/>
            <a:ext cx="4038600" cy="2699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Don’t have to be an Expert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  <p:pic>
        <p:nvPicPr>
          <p:cNvPr id="10242" name="Picture 2" descr="T:\Documents and Settings\Rneznek\Local Settings\Temporary Internet Files\Content.IE5\43183C8P\MC900023477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2057400"/>
            <a:ext cx="3145150" cy="31264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Information Overload</a:t>
            </a:r>
            <a:endParaRPr lang="en-US" dirty="0"/>
          </a:p>
        </p:txBody>
      </p:sp>
      <p:pic>
        <p:nvPicPr>
          <p:cNvPr id="6153" name="Picture 9" descr="T:\Documents and Settings\Rneznek\Local Settings\Temporary Internet Files\Content.IE5\ONLL75KQ\MP900430727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720182"/>
            <a:ext cx="3405981" cy="3405981"/>
          </a:xfrm>
          <a:prstGeom prst="rect">
            <a:avLst/>
          </a:prstGeom>
          <a:noFill/>
        </p:spPr>
      </p:pic>
      <p:pic>
        <p:nvPicPr>
          <p:cNvPr id="6152" name="Picture 8" descr="http://cdn-media.nationaljournal.com/?controllerName=image&amp;action=get&amp;id=12301&amp;width=268&amp;height=">
            <a:hlinkClick r:id="rId3" tooltip="&lt;p&gt;Dependent: Hill staffers may be&#10;unable to part with their BlackBerrys.&lt;/p&gt;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524000"/>
            <a:ext cx="2552700" cy="2066926"/>
          </a:xfrm>
          <a:prstGeom prst="rect">
            <a:avLst/>
          </a:prstGeom>
          <a:noFill/>
        </p:spPr>
      </p:pic>
      <p:pic>
        <p:nvPicPr>
          <p:cNvPr id="6146" name="Picture 2" descr="T:\Documents and Settings\Rneznek\Local Settings\Temporary Internet Files\Content.IE5\43183C8P\MP910216413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990600"/>
            <a:ext cx="4362450" cy="3800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Tell Your 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8" descr="Tree Farm Tour 18 Sep 2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1447800"/>
            <a:ext cx="5257800" cy="480503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Have an “Ask”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What do you want the Member to do for you?</a:t>
            </a:r>
          </a:p>
          <a:p>
            <a:pPr algn="ctr">
              <a:buNone/>
            </a:pPr>
            <a:endParaRPr lang="en-US" dirty="0" smtClean="0"/>
          </a:p>
          <a:p>
            <a:r>
              <a:rPr lang="en-US" b="1" dirty="0" smtClean="0"/>
              <a:t>Cosponsor “Keep the Forest in the Family Act”</a:t>
            </a:r>
          </a:p>
          <a:p>
            <a:r>
              <a:rPr lang="en-US" b="1" dirty="0" smtClean="0"/>
              <a:t>Visit our Tree Farm</a:t>
            </a:r>
          </a:p>
          <a:p>
            <a:r>
              <a:rPr lang="en-US" b="1" dirty="0" smtClean="0"/>
              <a:t>Remember family forest owners when the estate tax comes up!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Grassroots Get it Done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Join Tree Farm’s Grassroots Action Network.</a:t>
            </a:r>
          </a:p>
          <a:p>
            <a:pPr algn="ctr">
              <a:buNone/>
            </a:pPr>
            <a:r>
              <a:rPr lang="en-US" dirty="0" smtClean="0"/>
              <a:t>	</a:t>
            </a:r>
            <a:r>
              <a:rPr lang="en-US" dirty="0" smtClean="0">
                <a:hlinkClick r:id="rId2"/>
              </a:rPr>
              <a:t>www.familyforestaction.org</a:t>
            </a:r>
            <a:r>
              <a:rPr lang="en-US" dirty="0" smtClean="0"/>
              <a:t> </a:t>
            </a:r>
          </a:p>
          <a:p>
            <a:r>
              <a:rPr lang="en-US" dirty="0" smtClean="0"/>
              <a:t>Talk with your fellow Tree Farmers.</a:t>
            </a:r>
          </a:p>
          <a:p>
            <a:r>
              <a:rPr lang="en-US" dirty="0" smtClean="0"/>
              <a:t>Talk with your family and friends.</a:t>
            </a:r>
          </a:p>
          <a:p>
            <a:r>
              <a:rPr lang="en-US" dirty="0" smtClean="0"/>
              <a:t>Talk with your elected officials.</a:t>
            </a:r>
          </a:p>
          <a:p>
            <a:r>
              <a:rPr lang="en-US" dirty="0" smtClean="0"/>
              <a:t>Share your story.</a:t>
            </a:r>
          </a:p>
          <a:p>
            <a:pPr algn="ctr"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Threat is Real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814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If the estate tax reverts back to 2001 levels, more families and many more acres will be threatened.</a:t>
            </a:r>
          </a:p>
          <a:p>
            <a:endParaRPr lang="en-US" dirty="0"/>
          </a:p>
        </p:txBody>
      </p:sp>
      <p:pic>
        <p:nvPicPr>
          <p:cNvPr id="4" name="Picture 3" descr="IMG_0024(a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981200"/>
            <a:ext cx="5486400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Melissa Moeller</a:t>
            </a:r>
            <a:br>
              <a:rPr lang="en-US" dirty="0" smtClean="0"/>
            </a:br>
            <a:r>
              <a:rPr lang="en-US" dirty="0" smtClean="0"/>
              <a:t>Manager, Public Affairs</a:t>
            </a:r>
            <a:br>
              <a:rPr lang="en-US" dirty="0" smtClean="0"/>
            </a:br>
            <a:r>
              <a:rPr lang="en-US" dirty="0" smtClean="0"/>
              <a:t>202.463.2456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>
                <a:hlinkClick r:id="rId2"/>
              </a:rPr>
              <a:t>mmoeller@forestfoundation.org</a:t>
            </a:r>
            <a:r>
              <a:rPr lang="en-US" smtClean="0"/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Public Perception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625" r="41875"/>
          <a:stretch>
            <a:fillRect/>
          </a:stretch>
        </p:blipFill>
        <p:spPr bwMode="auto">
          <a:xfrm>
            <a:off x="4665191" y="-152400"/>
            <a:ext cx="4478809" cy="8430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" y="1905000"/>
            <a:ext cx="4648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“Tax Cuts for the Wealthy”</a:t>
            </a:r>
          </a:p>
          <a:p>
            <a:endParaRPr lang="en-US" sz="3200" dirty="0" smtClean="0"/>
          </a:p>
          <a:p>
            <a:r>
              <a:rPr lang="en-US" sz="3200" dirty="0" smtClean="0"/>
              <a:t>“Estate Tax only affects small numbers of Americans.”</a:t>
            </a:r>
          </a:p>
          <a:p>
            <a:pPr>
              <a:buFont typeface="Arial" pitchFamily="34" charset="0"/>
              <a:buChar char="•"/>
            </a:pPr>
            <a:endParaRPr lang="en-US" sz="3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the estate tax hits…</a:t>
            </a:r>
            <a:endParaRPr lang="en-US" dirty="0"/>
          </a:p>
        </p:txBody>
      </p:sp>
      <p:pic>
        <p:nvPicPr>
          <p:cNvPr id="6" name="Content Placeholder 5" descr="forest and strea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38400" y="1295400"/>
            <a:ext cx="6116109" cy="4587082"/>
          </a:xfrm>
        </p:spPr>
      </p:pic>
      <p:pic>
        <p:nvPicPr>
          <p:cNvPr id="7" name="Content Placeholder 3" descr="usfs 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143000"/>
            <a:ext cx="2819400" cy="1908969"/>
          </a:xfrm>
          <a:prstGeom prst="rect">
            <a:avLst/>
          </a:prstGeom>
        </p:spPr>
      </p:pic>
      <p:pic>
        <p:nvPicPr>
          <p:cNvPr id="8" name="Picture 7" descr="#109- Young Buc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0600" y="3581400"/>
            <a:ext cx="3617400" cy="254574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Unlikely “victims”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62710 whipple cr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143000"/>
            <a:ext cx="5527040" cy="4145280"/>
          </a:xfrm>
          <a:prstGeom prst="rect">
            <a:avLst/>
          </a:prstGeom>
        </p:spPr>
      </p:pic>
      <p:pic>
        <p:nvPicPr>
          <p:cNvPr id="4" name="Picture 3" descr="27 Shawn and Mickey plan review Oregon Aud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2971800"/>
            <a:ext cx="4800600" cy="36004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change the conversation?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	</a:t>
            </a:r>
          </a:p>
          <a:p>
            <a:pPr algn="ctr">
              <a:buNone/>
            </a:pPr>
            <a:r>
              <a:rPr lang="en-US" sz="4000" dirty="0" smtClean="0"/>
              <a:t>We need a </a:t>
            </a:r>
            <a:r>
              <a:rPr lang="en-US" sz="4000" b="1" dirty="0" smtClean="0"/>
              <a:t>fix to the estate tax </a:t>
            </a:r>
          </a:p>
          <a:p>
            <a:pPr algn="ctr">
              <a:buNone/>
            </a:pPr>
            <a:r>
              <a:rPr lang="en-US" sz="4000" i="1" dirty="0" smtClean="0"/>
              <a:t>that works</a:t>
            </a:r>
            <a:r>
              <a:rPr lang="en-US" sz="4000" dirty="0" smtClean="0"/>
              <a:t> </a:t>
            </a:r>
          </a:p>
          <a:p>
            <a:pPr algn="ctr">
              <a:buNone/>
            </a:pPr>
            <a:r>
              <a:rPr lang="en-US" sz="4000" dirty="0" smtClean="0"/>
              <a:t>for </a:t>
            </a:r>
            <a:r>
              <a:rPr lang="en-US" sz="4000" b="1" dirty="0" smtClean="0"/>
              <a:t>family forest owners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Current Estate Tax Situation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year “fix” expires December 31, 2012</a:t>
            </a:r>
          </a:p>
          <a:p>
            <a:pPr lvl="1"/>
            <a:r>
              <a:rPr lang="en-US" dirty="0" smtClean="0"/>
              <a:t>$5 million</a:t>
            </a:r>
          </a:p>
          <a:p>
            <a:pPr lvl="1"/>
            <a:r>
              <a:rPr lang="en-US" dirty="0" smtClean="0"/>
              <a:t>35%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No Congressional Action?</a:t>
            </a:r>
          </a:p>
          <a:p>
            <a:pPr lvl="1"/>
            <a:r>
              <a:rPr lang="en-US" dirty="0" smtClean="0"/>
              <a:t>2001 levels</a:t>
            </a:r>
          </a:p>
          <a:p>
            <a:pPr lvl="1"/>
            <a:r>
              <a:rPr lang="en-US" dirty="0" smtClean="0"/>
              <a:t>$1 million</a:t>
            </a:r>
          </a:p>
          <a:p>
            <a:pPr lvl="1"/>
            <a:r>
              <a:rPr lang="en-US" dirty="0" smtClean="0"/>
              <a:t>55%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Congress should…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429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Extend the current estate tax levels--$5 million exemption level, 35% tax rate.</a:t>
            </a:r>
          </a:p>
          <a:p>
            <a:r>
              <a:rPr lang="en-US" dirty="0" smtClean="0"/>
              <a:t>Fix problems with special use valuation so forest owners can use it to reduce their estate tax burden.</a:t>
            </a:r>
          </a:p>
        </p:txBody>
      </p:sp>
      <p:pic>
        <p:nvPicPr>
          <p:cNvPr id="5" name="Picture 4" descr="5035881947_9ea56b4ed1_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8600" y="1905000"/>
            <a:ext cx="4876800" cy="3657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527</Words>
  <Application>Microsoft Office PowerPoint</Application>
  <PresentationFormat>On-screen Show (4:3)</PresentationFormat>
  <Paragraphs>133</Paragraphs>
  <Slides>30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Keep the Forest In the Family </vt:lpstr>
      <vt:lpstr>Here Today.  Gone Tomorrow? </vt:lpstr>
      <vt:lpstr>The Threat is Real</vt:lpstr>
      <vt:lpstr>Public Perception</vt:lpstr>
      <vt:lpstr>When the estate tax hits…</vt:lpstr>
      <vt:lpstr>Unlikely “victims”</vt:lpstr>
      <vt:lpstr>How do we change the conversation?</vt:lpstr>
      <vt:lpstr>Current Estate Tax Situation</vt:lpstr>
      <vt:lpstr>Congress should…</vt:lpstr>
      <vt:lpstr>Some Problems with Special Use</vt:lpstr>
      <vt:lpstr>Keep the Forest in the Family Act</vt:lpstr>
      <vt:lpstr>What are we asking Congress to do?</vt:lpstr>
      <vt:lpstr>Political Realities</vt:lpstr>
      <vt:lpstr>But…</vt:lpstr>
      <vt:lpstr>Getting our ducks in a row…</vt:lpstr>
      <vt:lpstr>What makes a campaign successful?</vt:lpstr>
      <vt:lpstr>Who Does Congress Listen to?</vt:lpstr>
      <vt:lpstr>Some Common Myths</vt:lpstr>
      <vt:lpstr>Becoming an advocate</vt:lpstr>
      <vt:lpstr>What’s next?</vt:lpstr>
      <vt:lpstr>Share your actions with me</vt:lpstr>
      <vt:lpstr>Connect Back Home</vt:lpstr>
      <vt:lpstr>Make An Appointment</vt:lpstr>
      <vt:lpstr>Staff are ESSENTIAL</vt:lpstr>
      <vt:lpstr>You Don’t have to be an Expert</vt:lpstr>
      <vt:lpstr>Avoid Information Overload</vt:lpstr>
      <vt:lpstr>Tell Your Story</vt:lpstr>
      <vt:lpstr>Have an “Ask”</vt:lpstr>
      <vt:lpstr>Grassroots Get it Done</vt:lpstr>
      <vt:lpstr>Contact Info</vt:lpstr>
    </vt:vector>
  </TitlesOfParts>
  <Company>American Forest Foundation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Keep Family-owned Forests Intact and Working</dc:title>
  <dc:creator>Justin</dc:creator>
  <cp:lastModifiedBy>mmoeller</cp:lastModifiedBy>
  <cp:revision>26</cp:revision>
  <dcterms:created xsi:type="dcterms:W3CDTF">2011-03-24T18:00:19Z</dcterms:created>
  <dcterms:modified xsi:type="dcterms:W3CDTF">2012-06-27T21:02:57Z</dcterms:modified>
</cp:coreProperties>
</file>